
<file path=[Content_Types].xml><?xml version="1.0" encoding="utf-8"?>
<Types xmlns="http://schemas.openxmlformats.org/package/2006/content-types">
  <Default Extension="bin" ContentType="image/png"/>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28"/>
  </p:sldMasterIdLst>
  <p:notesMasterIdLst>
    <p:notesMasterId r:id="rId59"/>
  </p:notesMasterIdLst>
  <p:handoutMasterIdLst>
    <p:handoutMasterId r:id="rId60"/>
  </p:handoutMasterIdLst>
  <p:sldIdLst>
    <p:sldId id="2061" r:id="rId29"/>
    <p:sldId id="2087" r:id="rId30"/>
    <p:sldId id="2063" r:id="rId31"/>
    <p:sldId id="2064" r:id="rId32"/>
    <p:sldId id="2065" r:id="rId33"/>
    <p:sldId id="2066" r:id="rId34"/>
    <p:sldId id="2067" r:id="rId35"/>
    <p:sldId id="2068" r:id="rId36"/>
    <p:sldId id="2069" r:id="rId37"/>
    <p:sldId id="2083" r:id="rId38"/>
    <p:sldId id="2090" r:id="rId39"/>
    <p:sldId id="2070" r:id="rId40"/>
    <p:sldId id="2071" r:id="rId41"/>
    <p:sldId id="2072" r:id="rId42"/>
    <p:sldId id="2073" r:id="rId43"/>
    <p:sldId id="2074" r:id="rId44"/>
    <p:sldId id="2075" r:id="rId45"/>
    <p:sldId id="2076" r:id="rId46"/>
    <p:sldId id="2077" r:id="rId47"/>
    <p:sldId id="2089" r:id="rId48"/>
    <p:sldId id="2078" r:id="rId49"/>
    <p:sldId id="2079" r:id="rId50"/>
    <p:sldId id="2080" r:id="rId51"/>
    <p:sldId id="2081" r:id="rId52"/>
    <p:sldId id="2082" r:id="rId53"/>
    <p:sldId id="2084" r:id="rId54"/>
    <p:sldId id="2085" r:id="rId55"/>
    <p:sldId id="2092" r:id="rId56"/>
    <p:sldId id="2093" r:id="rId57"/>
    <p:sldId id="2088" r:id="rId58"/>
  </p:sldIdLst>
  <p:sldSz cx="12195175" cy="6858000"/>
  <p:notesSz cx="6858000" cy="9144000"/>
  <p:embeddedFontLst>
    <p:embeddedFont>
      <p:font typeface="72 Brand" panose="020B0504030603020204" pitchFamily="34" charset="0"/>
      <p:regular r:id="rId61"/>
      <p:bold r:id="rId62"/>
      <p:italic r:id="rId63"/>
      <p:boldItalic r:id="rId64"/>
    </p:embeddedFont>
    <p:embeddedFont>
      <p:font typeface="72 Brand Medium" panose="020B0604030603020204" pitchFamily="34" charset="0"/>
      <p:regular r:id="rId65"/>
      <p:italic r:id="rId66"/>
    </p:embeddedFont>
    <p:embeddedFont>
      <p:font typeface="Roboto" panose="02000000000000000000" pitchFamily="2" charset="0"/>
      <p:regular r:id="rId67"/>
      <p:bold r:id="rId68"/>
      <p:italic r:id="rId69"/>
      <p:boldItalic r:id="rId70"/>
    </p:embeddedFont>
  </p:embeddedFontLst>
  <p:custDataLst>
    <p:tags r:id="rId71"/>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3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autoAdjust="0"/>
  </p:normalViewPr>
  <p:slideViewPr>
    <p:cSldViewPr snapToGrid="0" showGuides="1">
      <p:cViewPr varScale="1">
        <p:scale>
          <a:sx n="41" d="100"/>
          <a:sy n="41" d="100"/>
        </p:scale>
        <p:origin x="66" y="576"/>
      </p:cViewPr>
      <p:guideLst>
        <p:guide pos="3841"/>
        <p:guide orient="horz" pos="33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0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14.xml"/><Relationship Id="rId47" Type="http://schemas.openxmlformats.org/officeDocument/2006/relationships/slide" Target="slides/slide19.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slide" Target="slides/slide30.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font" Target="fonts/font1.fntdata"/><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customXml" Target="../customXml/item8.xml"/><Relationship Id="rId51" Type="http://schemas.openxmlformats.org/officeDocument/2006/relationships/slide" Target="slides/slide23.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customXml" Target="../customXml/item20.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1.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 Id="rId10" Type="http://schemas.openxmlformats.org/officeDocument/2006/relationships/customXml" Target="../customXml/item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 Type="http://schemas.openxmlformats.org/officeDocument/2006/relationships/customXml" Target="../customXml/item7.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a:t>
            </a:fld>
            <a:endParaRPr lang="de-DE" sz="1000" dirty="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a:t>
            </a:fld>
            <a:endParaRPr lang="en-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dirty="0"/>
              <a:t>Insert page title (sentence case)</a:t>
            </a:r>
            <a:endParaRPr lang="en-US" dirty="0"/>
          </a:p>
        </p:txBody>
      </p:sp>
    </p:spTree>
    <p:extLst>
      <p:ext uri="{BB962C8B-B14F-4D97-AF65-F5344CB8AC3E}">
        <p14:creationId xmlns:p14="http://schemas.microsoft.com/office/powerpoint/2010/main" val="187495610"/>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870433"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900788501" name="LogoBlack-Dynamic" descr="{&quot;templafy&quot;:{&quot;id&quot;:&quot;c1eb01f2-9e1f-430d-b8b5-2c5ca45c20b6&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790acb4e-ca71-45a1-a6aa-15bb3a352e16&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910220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dirty="0"/>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1608403681" name="LogoBlue-Dynamic" descr="{&quot;templafy&quot;:{&quot;id&quot;:&quot;4730df89-118a-4dac-850a-22582fba25ef&quot;}}"/>
          <p:cNvPicPr>
            <a:picLocks noChangeAspect="1"/>
          </p:cNvPicPr>
          <p:nvPr/>
        </p:nvPicPr>
        <p:blipFill>
          <a:blip r:embed="rId3"/>
          <a:stretch>
            <a:fillRect/>
          </a:stretch>
        </p:blipFill>
        <p:spPr>
          <a:xfrm>
            <a:off x="288006" y="360000"/>
            <a:ext cx="727192" cy="360000"/>
          </a:xfrm>
          <a:prstGeom prst="rect">
            <a:avLst/>
          </a:prstGeom>
        </p:spPr>
      </p:pic>
      <p:sp>
        <p:nvSpPr>
          <p:cNvPr id="3" name="Classification-Dynamic" descr="{&quot;templafy&quot;:{&quot;id&quot;:&quot;3b3005ec-996c-4d76-a358-795127b0f977&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dirty="0"/>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1743685208" name="LogoWhite-Dynamic" descr="{&quot;templafy&quot;:{&quot;id&quot;:&quot;c91d4f96-eb02-4c57-a0e1-338790f88ede&quot;}}"/>
          <p:cNvPicPr>
            <a:picLocks noChangeAspect="1"/>
          </p:cNvPicPr>
          <p:nvPr/>
        </p:nvPicPr>
        <p:blipFill>
          <a:blip r:embed="rId2"/>
          <a:stretch>
            <a:fillRect/>
          </a:stretch>
        </p:blipFill>
        <p:spPr>
          <a:xfrm>
            <a:off x="288006" y="360000"/>
            <a:ext cx="727192" cy="360000"/>
          </a:xfrm>
          <a:prstGeom prst="rect">
            <a:avLst/>
          </a:prstGeom>
        </p:spPr>
      </p:pic>
      <p:sp>
        <p:nvSpPr>
          <p:cNvPr id="5" name="Classification-Dynamic" descr="{&quot;templafy&quot;:{&quot;id&quot;:&quot;54a69f23-ff76-4f65-96bb-a6bf00e9647f&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981"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03"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03"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03"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8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8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dirty="0"/>
              <a:t>Click to insert picture</a:t>
            </a:r>
          </a:p>
        </p:txBody>
      </p:sp>
      <p:pic>
        <p:nvPicPr>
          <p:cNvPr id="1533652702" name="LogoBlue-Dynamic" descr="{&quot;templafy&quot;:{&quot;id&quot;:&quot;6c7bdae5-f4a4-41ef-bce1-a9de047427a3&quot;}}"/>
          <p:cNvPicPr>
            <a:picLocks noChangeAspect="1"/>
          </p:cNvPicPr>
          <p:nvPr/>
        </p:nvPicPr>
        <p:blipFill>
          <a:blip r:embed="rId2"/>
          <a:stretch>
            <a:fillRect/>
          </a:stretch>
        </p:blipFill>
        <p:spPr>
          <a:xfrm>
            <a:off x="288006" y="360000"/>
            <a:ext cx="727192" cy="360000"/>
          </a:xfrm>
          <a:prstGeom prst="rect">
            <a:avLst/>
          </a:prstGeom>
        </p:spPr>
      </p:pic>
      <p:sp>
        <p:nvSpPr>
          <p:cNvPr id="6" name="Classification-Dynamic" descr="{&quot;templafy&quot;:{&quot;id&quot;:&quot;31826e07-6bd8-46cf-99a6-aba87324adbb&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704"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39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81"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81"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981"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981"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1787688874" name="LogoWhite-Dynamic" descr="{&quot;templafy&quot;:{&quot;id&quot;:&quot;2de5be2a-d3c3-4ddf-bfce-d8d47df28dbb&quot;}}"/>
          <p:cNvPicPr>
            <a:picLocks noChangeAspect="1"/>
          </p:cNvPicPr>
          <p:nvPr/>
        </p:nvPicPr>
        <p:blipFill>
          <a:blip r:embed="rId3"/>
          <a:stretch>
            <a:fillRect/>
          </a:stretch>
        </p:blipFill>
        <p:spPr>
          <a:xfrm>
            <a:off x="288006" y="360000"/>
            <a:ext cx="727192" cy="360000"/>
          </a:xfrm>
          <a:prstGeom prst="rect">
            <a:avLst/>
          </a:prstGeom>
        </p:spPr>
      </p:pic>
      <p:sp>
        <p:nvSpPr>
          <p:cNvPr id="7" name="Classification-Dynamic" descr="{&quot;templafy&quot;:{&quot;id&quot;:&quot;ae7c7b96-b70f-4e7a-b733-583422dd9c67&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66725725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dirty="0">
                <a:latin typeface="+mn-lt"/>
              </a:rPr>
              <a:t>Contact information:</a:t>
            </a:r>
          </a:p>
        </p:txBody>
      </p:sp>
      <p:sp>
        <p:nvSpPr>
          <p:cNvPr id="9" name="Copyright - Dynamic" descr="{&quot;templafy&quot;:{&quot;id&quot;:&quot;eb9adf6b-a999-43b4-87a5-c81e58f16e94&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dirty="0">
                <a:latin typeface="+mn-lt"/>
              </a:rPr>
              <a:t>© 2023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dirty="0"/>
              <a:t>Thank you.</a:t>
            </a:r>
            <a:endParaRPr lang="en-US" dirty="0"/>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58"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432919900" name="LogoWhite-Dynamic" descr="{&quot;templafy&quot;:{&quot;id&quot;:&quot;2fc7f057-0369-4ed6-8a09-948d28d95ffb&quot;}}"/>
          <p:cNvPicPr>
            <a:picLocks noChangeAspect="1"/>
          </p:cNvPicPr>
          <p:nvPr/>
        </p:nvPicPr>
        <p:blipFill>
          <a:blip r:embed="rId4"/>
          <a:stretch>
            <a:fillRect/>
          </a:stretch>
        </p:blipFill>
        <p:spPr>
          <a:xfrm>
            <a:off x="288006" y="360000"/>
            <a:ext cx="727192" cy="360000"/>
          </a:xfrm>
          <a:prstGeom prst="rect">
            <a:avLst/>
          </a:prstGeom>
        </p:spPr>
      </p:pic>
      <p:sp>
        <p:nvSpPr>
          <p:cNvPr id="8" name="Classification-Dynamic" descr="{&quot;templafy&quot;:{&quot;id&quot;:&quot;9c26c798-5a7f-4e71-a771-0737e45e4efe&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41"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dirty="0"/>
              <a:t>         Click to add image</a:t>
            </a:r>
          </a:p>
        </p:txBody>
      </p:sp>
      <p:sp>
        <p:nvSpPr>
          <p:cNvPr id="4" name="Classification-Dynamic" descr="{&quot;templafy&quot;:{&quot;id&quot;:&quot;4fb6f5d1-82cd-4ab1-ae44-7e64d037ef1d&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pic>
        <p:nvPicPr>
          <p:cNvPr id="316767171" name="LogoBlack-Dynamic" descr="{&quot;templafy&quot;:{&quot;id&quot;:&quot;6e8f8d3c-486c-440f-9e89-010c51d1337f&quot;}}"/>
          <p:cNvPicPr>
            <a:picLocks noChangeAspect="1"/>
          </p:cNvPicPr>
          <p:nvPr/>
        </p:nvPicPr>
        <p:blipFill>
          <a:blip r:embed="rId2"/>
          <a:stretch>
            <a:fillRect/>
          </a:stretch>
        </p:blipFill>
        <p:spPr>
          <a:xfrm>
            <a:off x="288006" y="360000"/>
            <a:ext cx="727192"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dirty="0"/>
              <a:t>Title Goes Here</a:t>
            </a:r>
            <a:br>
              <a:rPr lang="en-US" dirty="0"/>
            </a:br>
            <a:r>
              <a:rPr lang="en-US" dirty="0"/>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picture</a:t>
            </a:r>
          </a:p>
        </p:txBody>
      </p:sp>
      <p:pic>
        <p:nvPicPr>
          <p:cNvPr id="73675286" name="LogoBlue-Dynamic" descr="{&quot;templafy&quot;:{&quot;id&quot;:&quot;f232a519-5ff6-4053-bb5b-b23e1adaee18&quot;}}"/>
          <p:cNvPicPr>
            <a:picLocks noChangeAspect="1"/>
          </p:cNvPicPr>
          <p:nvPr/>
        </p:nvPicPr>
        <p:blipFill>
          <a:blip r:embed="rId2"/>
          <a:stretch>
            <a:fillRect/>
          </a:stretch>
        </p:blipFill>
        <p:spPr>
          <a:xfrm>
            <a:off x="288006" y="6218600"/>
            <a:ext cx="727192" cy="360000"/>
          </a:xfrm>
          <a:prstGeom prst="rect">
            <a:avLst/>
          </a:prstGeom>
        </p:spPr>
      </p:pic>
      <p:sp>
        <p:nvSpPr>
          <p:cNvPr id="9" name="Classification-Dynamic" descr="{&quot;templafy&quot;:{&quot;id&quot;:&quot;27682cf1-0696-470f-9efa-616f4870e8a0&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945490893" name="LogoBlue-Dynamic" descr="{&quot;templafy&quot;:{&quot;id&quot;:&quot;e60c395f-8fa7-41cf-b146-37c7272e7cfb&quot;}}"/>
          <p:cNvPicPr>
            <a:picLocks noChangeAspect="1"/>
          </p:cNvPicPr>
          <p:nvPr/>
        </p:nvPicPr>
        <p:blipFill>
          <a:blip r:embed="rId2"/>
          <a:stretch>
            <a:fillRect/>
          </a:stretch>
        </p:blipFill>
        <p:spPr>
          <a:xfrm>
            <a:off x="288006" y="360000"/>
            <a:ext cx="727192" cy="360000"/>
          </a:xfrm>
          <a:prstGeom prst="rect">
            <a:avLst/>
          </a:prstGeom>
        </p:spPr>
      </p:pic>
      <p:sp>
        <p:nvSpPr>
          <p:cNvPr id="11" name="Classification-Dynamic" descr="{&quot;templafy&quot;:{&quot;id&quot;:&quot;55d87788-2e60-4526-97e4-cc625eeee8de&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1082763596" name="LogoBlack-Dynamic" descr="{&quot;templafy&quot;:{&quot;id&quot;:&quot;e1ce98cc-b5e7-4d57-bbf2-b85890640f17&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e21c6111-be2c-44a0-a2aa-df88facd3edb&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tx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Arial Unicode MS" pitchFamily="34" charset="-128"/>
              <a:cs typeface="Arial Unicode MS" pitchFamily="34" charset="-128"/>
            </a:endParaRPr>
          </a:p>
        </p:txBody>
      </p:sp>
      <p:pic>
        <p:nvPicPr>
          <p:cNvPr id="1482374887" name="LogoWhite-Dynamic" descr="{&quot;templafy&quot;:{&quot;id&quot;:&quot;1c29bb78-5811-4cd4-811f-7882c0a69982&quot;}}"/>
          <p:cNvPicPr>
            <a:picLocks noChangeAspect="1"/>
          </p:cNvPicPr>
          <p:nvPr/>
        </p:nvPicPr>
        <p:blipFill>
          <a:blip r:embed="rId2"/>
          <a:stretch>
            <a:fillRect/>
          </a:stretch>
        </p:blipFill>
        <p:spPr>
          <a:xfrm>
            <a:off x="288006" y="360000"/>
            <a:ext cx="727192" cy="360000"/>
          </a:xfrm>
          <a:prstGeom prst="rect">
            <a:avLst/>
          </a:prstGeom>
        </p:spPr>
      </p:pic>
      <p:sp>
        <p:nvSpPr>
          <p:cNvPr id="3" name="Classification-Dynamic" descr="{&quot;templafy&quot;:{&quot;id&quot;:&quot;58f345ad-7bdb-419e-8713-85ce06a158f4&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dirty="0">
                <a:solidFill>
                  <a:schemeClr val="bg1"/>
                </a:solidFill>
                <a:latin typeface="72 Brand" panose="020B0504030603020204" pitchFamily="34" charset="0"/>
                <a:ea typeface="Arial Unicode MS" pitchFamily="34" charset="-128"/>
                <a:cs typeface="Arial Unicode MS" pitchFamily="34" charset="-128"/>
              </a:rPr>
              <a:t>INTERNAL – SAP and Partners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7.xml"/><Relationship Id="rId21" Type="http://schemas.openxmlformats.org/officeDocument/2006/relationships/slideLayout" Target="../slideLayouts/slideLayout21.xml"/><Relationship Id="rId42" Type="http://schemas.openxmlformats.org/officeDocument/2006/relationships/tags" Target="../tags/tag12.xml"/><Relationship Id="rId63" Type="http://schemas.openxmlformats.org/officeDocument/2006/relationships/tags" Target="../tags/tag33.xml"/><Relationship Id="rId84" Type="http://schemas.openxmlformats.org/officeDocument/2006/relationships/tags" Target="../tags/tag54.xml"/><Relationship Id="rId138" Type="http://schemas.openxmlformats.org/officeDocument/2006/relationships/tags" Target="../tags/tag108.xml"/><Relationship Id="rId107" Type="http://schemas.openxmlformats.org/officeDocument/2006/relationships/tags" Target="../tags/tag77.xml"/><Relationship Id="rId11" Type="http://schemas.openxmlformats.org/officeDocument/2006/relationships/slideLayout" Target="../slideLayouts/slideLayout11.xml"/><Relationship Id="rId32" Type="http://schemas.openxmlformats.org/officeDocument/2006/relationships/tags" Target="../tags/tag2.xml"/><Relationship Id="rId53" Type="http://schemas.openxmlformats.org/officeDocument/2006/relationships/tags" Target="../tags/tag23.xml"/><Relationship Id="rId74" Type="http://schemas.openxmlformats.org/officeDocument/2006/relationships/tags" Target="../tags/tag44.xml"/><Relationship Id="rId128" Type="http://schemas.openxmlformats.org/officeDocument/2006/relationships/tags" Target="../tags/tag98.xml"/><Relationship Id="rId149" Type="http://schemas.openxmlformats.org/officeDocument/2006/relationships/tags" Target="../tags/tag119.xml"/><Relationship Id="rId5" Type="http://schemas.openxmlformats.org/officeDocument/2006/relationships/slideLayout" Target="../slideLayouts/slideLayout5.xml"/><Relationship Id="rId95" Type="http://schemas.openxmlformats.org/officeDocument/2006/relationships/tags" Target="../tags/tag6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3.xml"/><Relationship Id="rId48" Type="http://schemas.openxmlformats.org/officeDocument/2006/relationships/tags" Target="../tags/tag18.xml"/><Relationship Id="rId64" Type="http://schemas.openxmlformats.org/officeDocument/2006/relationships/tags" Target="../tags/tag34.xml"/><Relationship Id="rId69" Type="http://schemas.openxmlformats.org/officeDocument/2006/relationships/tags" Target="../tags/tag39.xml"/><Relationship Id="rId113" Type="http://schemas.openxmlformats.org/officeDocument/2006/relationships/tags" Target="../tags/tag83.xml"/><Relationship Id="rId118" Type="http://schemas.openxmlformats.org/officeDocument/2006/relationships/tags" Target="../tags/tag88.xml"/><Relationship Id="rId134" Type="http://schemas.openxmlformats.org/officeDocument/2006/relationships/tags" Target="../tags/tag104.xml"/><Relationship Id="rId139" Type="http://schemas.openxmlformats.org/officeDocument/2006/relationships/tags" Target="../tags/tag109.xml"/><Relationship Id="rId80" Type="http://schemas.openxmlformats.org/officeDocument/2006/relationships/tags" Target="../tags/tag50.xml"/><Relationship Id="rId85" Type="http://schemas.openxmlformats.org/officeDocument/2006/relationships/tags" Target="../tags/tag55.xml"/><Relationship Id="rId150" Type="http://schemas.openxmlformats.org/officeDocument/2006/relationships/tags" Target="../tags/tag120.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3.xml"/><Relationship Id="rId38" Type="http://schemas.openxmlformats.org/officeDocument/2006/relationships/tags" Target="../tags/tag8.xml"/><Relationship Id="rId59" Type="http://schemas.openxmlformats.org/officeDocument/2006/relationships/tags" Target="../tags/tag29.xml"/><Relationship Id="rId103" Type="http://schemas.openxmlformats.org/officeDocument/2006/relationships/tags" Target="../tags/tag73.xml"/><Relationship Id="rId108" Type="http://schemas.openxmlformats.org/officeDocument/2006/relationships/tags" Target="../tags/tag78.xml"/><Relationship Id="rId124" Type="http://schemas.openxmlformats.org/officeDocument/2006/relationships/tags" Target="../tags/tag94.xml"/><Relationship Id="rId129" Type="http://schemas.openxmlformats.org/officeDocument/2006/relationships/tags" Target="../tags/tag99.xml"/><Relationship Id="rId54" Type="http://schemas.openxmlformats.org/officeDocument/2006/relationships/tags" Target="../tags/tag24.xml"/><Relationship Id="rId70" Type="http://schemas.openxmlformats.org/officeDocument/2006/relationships/tags" Target="../tags/tag40.xml"/><Relationship Id="rId75" Type="http://schemas.openxmlformats.org/officeDocument/2006/relationships/tags" Target="../tags/tag45.xml"/><Relationship Id="rId91" Type="http://schemas.openxmlformats.org/officeDocument/2006/relationships/tags" Target="../tags/tag61.xml"/><Relationship Id="rId96" Type="http://schemas.openxmlformats.org/officeDocument/2006/relationships/tags" Target="../tags/tag66.xml"/><Relationship Id="rId140" Type="http://schemas.openxmlformats.org/officeDocument/2006/relationships/tags" Target="../tags/tag110.xml"/><Relationship Id="rId145" Type="http://schemas.openxmlformats.org/officeDocument/2006/relationships/tags" Target="../tags/tag11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19.xml"/><Relationship Id="rId114" Type="http://schemas.openxmlformats.org/officeDocument/2006/relationships/tags" Target="../tags/tag84.xml"/><Relationship Id="rId119" Type="http://schemas.openxmlformats.org/officeDocument/2006/relationships/tags" Target="../tags/tag89.xml"/><Relationship Id="rId44" Type="http://schemas.openxmlformats.org/officeDocument/2006/relationships/tags" Target="../tags/tag14.xml"/><Relationship Id="rId60" Type="http://schemas.openxmlformats.org/officeDocument/2006/relationships/tags" Target="../tags/tag30.xml"/><Relationship Id="rId65" Type="http://schemas.openxmlformats.org/officeDocument/2006/relationships/tags" Target="../tags/tag35.xml"/><Relationship Id="rId81" Type="http://schemas.openxmlformats.org/officeDocument/2006/relationships/tags" Target="../tags/tag51.xml"/><Relationship Id="rId86" Type="http://schemas.openxmlformats.org/officeDocument/2006/relationships/tags" Target="../tags/tag56.xml"/><Relationship Id="rId130" Type="http://schemas.openxmlformats.org/officeDocument/2006/relationships/tags" Target="../tags/tag100.xml"/><Relationship Id="rId135" Type="http://schemas.openxmlformats.org/officeDocument/2006/relationships/tags" Target="../tags/tag105.xml"/><Relationship Id="rId151" Type="http://schemas.openxmlformats.org/officeDocument/2006/relationships/tags" Target="../tags/tag12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9.xml"/><Relationship Id="rId109" Type="http://schemas.openxmlformats.org/officeDocument/2006/relationships/tags" Target="../tags/tag7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 Id="rId76" Type="http://schemas.openxmlformats.org/officeDocument/2006/relationships/tags" Target="../tags/tag46.xml"/><Relationship Id="rId97" Type="http://schemas.openxmlformats.org/officeDocument/2006/relationships/tags" Target="../tags/tag67.xml"/><Relationship Id="rId104" Type="http://schemas.openxmlformats.org/officeDocument/2006/relationships/tags" Target="../tags/tag74.xml"/><Relationship Id="rId120" Type="http://schemas.openxmlformats.org/officeDocument/2006/relationships/tags" Target="../tags/tag90.xml"/><Relationship Id="rId125" Type="http://schemas.openxmlformats.org/officeDocument/2006/relationships/tags" Target="../tags/tag95.xml"/><Relationship Id="rId141" Type="http://schemas.openxmlformats.org/officeDocument/2006/relationships/tags" Target="../tags/tag111.xml"/><Relationship Id="rId146" Type="http://schemas.openxmlformats.org/officeDocument/2006/relationships/tags" Target="../tags/tag116.xml"/><Relationship Id="rId7" Type="http://schemas.openxmlformats.org/officeDocument/2006/relationships/slideLayout" Target="../slideLayouts/slideLayout7.xml"/><Relationship Id="rId71" Type="http://schemas.openxmlformats.org/officeDocument/2006/relationships/tags" Target="../tags/tag41.xml"/><Relationship Id="rId92" Type="http://schemas.openxmlformats.org/officeDocument/2006/relationships/tags" Target="../tags/tag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10.xml"/><Relationship Id="rId45" Type="http://schemas.openxmlformats.org/officeDocument/2006/relationships/tags" Target="../tags/tag15.xml"/><Relationship Id="rId66" Type="http://schemas.openxmlformats.org/officeDocument/2006/relationships/tags" Target="../tags/tag36.xml"/><Relationship Id="rId87" Type="http://schemas.openxmlformats.org/officeDocument/2006/relationships/tags" Target="../tags/tag57.xml"/><Relationship Id="rId110" Type="http://schemas.openxmlformats.org/officeDocument/2006/relationships/tags" Target="../tags/tag80.xml"/><Relationship Id="rId115" Type="http://schemas.openxmlformats.org/officeDocument/2006/relationships/tags" Target="../tags/tag85.xml"/><Relationship Id="rId131" Type="http://schemas.openxmlformats.org/officeDocument/2006/relationships/tags" Target="../tags/tag101.xml"/><Relationship Id="rId136" Type="http://schemas.openxmlformats.org/officeDocument/2006/relationships/tags" Target="../tags/tag106.xml"/><Relationship Id="rId61" Type="http://schemas.openxmlformats.org/officeDocument/2006/relationships/tags" Target="../tags/tag31.xml"/><Relationship Id="rId82" Type="http://schemas.openxmlformats.org/officeDocument/2006/relationships/tags" Target="../tags/tag52.xml"/><Relationship Id="rId152" Type="http://schemas.openxmlformats.org/officeDocument/2006/relationships/tags" Target="../tags/tag12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tags" Target="../tags/tag5.xml"/><Relationship Id="rId56" Type="http://schemas.openxmlformats.org/officeDocument/2006/relationships/tags" Target="../tags/tag26.xml"/><Relationship Id="rId77" Type="http://schemas.openxmlformats.org/officeDocument/2006/relationships/tags" Target="../tags/tag47.xml"/><Relationship Id="rId100" Type="http://schemas.openxmlformats.org/officeDocument/2006/relationships/tags" Target="../tags/tag70.xml"/><Relationship Id="rId105" Type="http://schemas.openxmlformats.org/officeDocument/2006/relationships/tags" Target="../tags/tag75.xml"/><Relationship Id="rId126" Type="http://schemas.openxmlformats.org/officeDocument/2006/relationships/tags" Target="../tags/tag96.xml"/><Relationship Id="rId147" Type="http://schemas.openxmlformats.org/officeDocument/2006/relationships/tags" Target="../tags/tag117.xml"/><Relationship Id="rId8" Type="http://schemas.openxmlformats.org/officeDocument/2006/relationships/slideLayout" Target="../slideLayouts/slideLayout8.xml"/><Relationship Id="rId51" Type="http://schemas.openxmlformats.org/officeDocument/2006/relationships/tags" Target="../tags/tag21.xml"/><Relationship Id="rId72" Type="http://schemas.openxmlformats.org/officeDocument/2006/relationships/tags" Target="../tags/tag42.xml"/><Relationship Id="rId93" Type="http://schemas.openxmlformats.org/officeDocument/2006/relationships/tags" Target="../tags/tag63.xml"/><Relationship Id="rId98" Type="http://schemas.openxmlformats.org/officeDocument/2006/relationships/tags" Target="../tags/tag68.xml"/><Relationship Id="rId121" Type="http://schemas.openxmlformats.org/officeDocument/2006/relationships/tags" Target="../tags/tag91.xml"/><Relationship Id="rId142" Type="http://schemas.openxmlformats.org/officeDocument/2006/relationships/tags" Target="../tags/tag11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6.xml"/><Relationship Id="rId67" Type="http://schemas.openxmlformats.org/officeDocument/2006/relationships/tags" Target="../tags/tag37.xml"/><Relationship Id="rId116" Type="http://schemas.openxmlformats.org/officeDocument/2006/relationships/tags" Target="../tags/tag86.xml"/><Relationship Id="rId137" Type="http://schemas.openxmlformats.org/officeDocument/2006/relationships/tags" Target="../tags/tag107.xml"/><Relationship Id="rId20" Type="http://schemas.openxmlformats.org/officeDocument/2006/relationships/slideLayout" Target="../slideLayouts/slideLayout20.xml"/><Relationship Id="rId41" Type="http://schemas.openxmlformats.org/officeDocument/2006/relationships/tags" Target="../tags/tag11.xml"/><Relationship Id="rId62" Type="http://schemas.openxmlformats.org/officeDocument/2006/relationships/tags" Target="../tags/tag32.xml"/><Relationship Id="rId83" Type="http://schemas.openxmlformats.org/officeDocument/2006/relationships/tags" Target="../tags/tag53.xml"/><Relationship Id="rId88" Type="http://schemas.openxmlformats.org/officeDocument/2006/relationships/tags" Target="../tags/tag58.xml"/><Relationship Id="rId111" Type="http://schemas.openxmlformats.org/officeDocument/2006/relationships/tags" Target="../tags/tag81.xml"/><Relationship Id="rId132" Type="http://schemas.openxmlformats.org/officeDocument/2006/relationships/tags" Target="../tags/tag102.xml"/><Relationship Id="rId153" Type="http://schemas.openxmlformats.org/officeDocument/2006/relationships/tags" Target="../tags/tag123.xml"/><Relationship Id="rId15" Type="http://schemas.openxmlformats.org/officeDocument/2006/relationships/slideLayout" Target="../slideLayouts/slideLayout15.xml"/><Relationship Id="rId36" Type="http://schemas.openxmlformats.org/officeDocument/2006/relationships/tags" Target="../tags/tag6.xml"/><Relationship Id="rId57" Type="http://schemas.openxmlformats.org/officeDocument/2006/relationships/tags" Target="../tags/tag27.xml"/><Relationship Id="rId106" Type="http://schemas.openxmlformats.org/officeDocument/2006/relationships/tags" Target="../tags/tag76.xml"/><Relationship Id="rId127" Type="http://schemas.openxmlformats.org/officeDocument/2006/relationships/tags" Target="../tags/tag97.xml"/><Relationship Id="rId10" Type="http://schemas.openxmlformats.org/officeDocument/2006/relationships/slideLayout" Target="../slideLayouts/slideLayout10.xml"/><Relationship Id="rId31" Type="http://schemas.openxmlformats.org/officeDocument/2006/relationships/theme" Target="../theme/theme1.xml"/><Relationship Id="rId52" Type="http://schemas.openxmlformats.org/officeDocument/2006/relationships/tags" Target="../tags/tag22.xml"/><Relationship Id="rId73" Type="http://schemas.openxmlformats.org/officeDocument/2006/relationships/tags" Target="../tags/tag43.xml"/><Relationship Id="rId78" Type="http://schemas.openxmlformats.org/officeDocument/2006/relationships/tags" Target="../tags/tag48.xml"/><Relationship Id="rId94" Type="http://schemas.openxmlformats.org/officeDocument/2006/relationships/tags" Target="../tags/tag64.xml"/><Relationship Id="rId99" Type="http://schemas.openxmlformats.org/officeDocument/2006/relationships/tags" Target="../tags/tag69.xml"/><Relationship Id="rId101" Type="http://schemas.openxmlformats.org/officeDocument/2006/relationships/tags" Target="../tags/tag71.xml"/><Relationship Id="rId122" Type="http://schemas.openxmlformats.org/officeDocument/2006/relationships/tags" Target="../tags/tag92.xml"/><Relationship Id="rId143" Type="http://schemas.openxmlformats.org/officeDocument/2006/relationships/tags" Target="../tags/tag113.xml"/><Relationship Id="rId148" Type="http://schemas.openxmlformats.org/officeDocument/2006/relationships/tags" Target="../tags/tag11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7.xml"/><Relationship Id="rId68" Type="http://schemas.openxmlformats.org/officeDocument/2006/relationships/tags" Target="../tags/tag38.xml"/><Relationship Id="rId89" Type="http://schemas.openxmlformats.org/officeDocument/2006/relationships/tags" Target="../tags/tag59.xml"/><Relationship Id="rId112" Type="http://schemas.openxmlformats.org/officeDocument/2006/relationships/tags" Target="../tags/tag82.xml"/><Relationship Id="rId133" Type="http://schemas.openxmlformats.org/officeDocument/2006/relationships/tags" Target="../tags/tag103.xml"/><Relationship Id="rId154" Type="http://schemas.openxmlformats.org/officeDocument/2006/relationships/tags" Target="../tags/tag124.xml"/><Relationship Id="rId16" Type="http://schemas.openxmlformats.org/officeDocument/2006/relationships/slideLayout" Target="../slideLayouts/slideLayout16.xml"/><Relationship Id="rId37" Type="http://schemas.openxmlformats.org/officeDocument/2006/relationships/tags" Target="../tags/tag7.xml"/><Relationship Id="rId58" Type="http://schemas.openxmlformats.org/officeDocument/2006/relationships/tags" Target="../tags/tag28.xml"/><Relationship Id="rId79" Type="http://schemas.openxmlformats.org/officeDocument/2006/relationships/tags" Target="../tags/tag49.xml"/><Relationship Id="rId102" Type="http://schemas.openxmlformats.org/officeDocument/2006/relationships/tags" Target="../tags/tag72.xml"/><Relationship Id="rId123" Type="http://schemas.openxmlformats.org/officeDocument/2006/relationships/tags" Target="../tags/tag93.xml"/><Relationship Id="rId144" Type="http://schemas.openxmlformats.org/officeDocument/2006/relationships/tags" Target="../tags/tag114.xml"/><Relationship Id="rId90" Type="http://schemas.openxmlformats.org/officeDocument/2006/relationships/tags" Target="../tags/tag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12" name="Copyright Placeholder" descr="{&quot;templafy&quot;:{&quot;id&quot;:&quot;1df0b5c3-c399-4d80-afa5-baa0f5e07b52&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dirty="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2"/>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3"/>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5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4"/>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5"/>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6"/>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dirty="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dirty="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dirty="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dirty="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dirty="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95" r:id="rId1"/>
    <p:sldLayoutId id="2147483773" r:id="rId2"/>
    <p:sldLayoutId id="2147483780" r:id="rId3"/>
    <p:sldLayoutId id="2147483787" r:id="rId4"/>
    <p:sldLayoutId id="2147483777" r:id="rId5"/>
    <p:sldLayoutId id="2147483788" r:id="rId6"/>
    <p:sldLayoutId id="2147483789" r:id="rId7"/>
    <p:sldLayoutId id="2147483790" r:id="rId8"/>
    <p:sldLayoutId id="2147483791" r:id="rId9"/>
    <p:sldLayoutId id="2147483792" r:id="rId10"/>
    <p:sldLayoutId id="2147483793" r:id="rId11"/>
    <p:sldLayoutId id="2147483794" r:id="rId12"/>
    <p:sldLayoutId id="2147483741" r:id="rId13"/>
    <p:sldLayoutId id="2147483765" r:id="rId14"/>
    <p:sldLayoutId id="2147483767" r:id="rId15"/>
    <p:sldLayoutId id="2147483786" r:id="rId16"/>
    <p:sldLayoutId id="2147483743" r:id="rId17"/>
    <p:sldLayoutId id="2147483774" r:id="rId18"/>
    <p:sldLayoutId id="2147483745" r:id="rId19"/>
    <p:sldLayoutId id="2147483760" r:id="rId20"/>
    <p:sldLayoutId id="2147483768" r:id="rId21"/>
    <p:sldLayoutId id="2147483769" r:id="rId22"/>
    <p:sldLayoutId id="2147483770" r:id="rId23"/>
    <p:sldLayoutId id="2147483744" r:id="rId24"/>
    <p:sldLayoutId id="2147483757" r:id="rId25"/>
    <p:sldLayoutId id="2147483771" r:id="rId26"/>
    <p:sldLayoutId id="2147483763" r:id="rId27"/>
    <p:sldLayoutId id="2147483751" r:id="rId28"/>
    <p:sldLayoutId id="2147483756" r:id="rId29"/>
    <p:sldLayoutId id="2147483740" r:id="rId30"/>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089023-0513-F12A-677A-C631BD8DFBA2}"/>
              </a:ext>
            </a:extLst>
          </p:cNvPr>
          <p:cNvSpPr>
            <a:spLocks noGrp="1"/>
          </p:cNvSpPr>
          <p:nvPr>
            <p:ph type="title"/>
          </p:nvPr>
        </p:nvSpPr>
        <p:spPr/>
        <p:txBody>
          <a:bodyPr/>
          <a:lstStyle/>
          <a:p>
            <a:r>
              <a:rPr lang="de-DE" dirty="0"/>
              <a:t>Data Analysis</a:t>
            </a:r>
          </a:p>
        </p:txBody>
      </p:sp>
      <p:sp>
        <p:nvSpPr>
          <p:cNvPr id="8" name="TextBox 7">
            <a:extLst>
              <a:ext uri="{FF2B5EF4-FFF2-40B4-BE49-F238E27FC236}">
                <a16:creationId xmlns:a16="http://schemas.microsoft.com/office/drawing/2014/main" id="{94B28E5B-316D-91BC-D995-2E500C6A86CB}"/>
              </a:ext>
            </a:extLst>
          </p:cNvPr>
          <p:cNvSpPr txBox="1"/>
          <p:nvPr/>
        </p:nvSpPr>
        <p:spPr>
          <a:xfrm>
            <a:off x="504001" y="1456521"/>
            <a:ext cx="10879016" cy="5401479"/>
          </a:xfrm>
          <a:prstGeom prst="rect">
            <a:avLst/>
          </a:prstGeom>
          <a:noFill/>
        </p:spPr>
        <p:txBody>
          <a:bodyPr wrap="square">
            <a:spAutoFit/>
          </a:bodyPr>
          <a:lstStyle/>
          <a:p>
            <a:pPr indent="457200" algn="just" rtl="0">
              <a:spcBef>
                <a:spcPts val="1000"/>
              </a:spcBef>
              <a:spcAft>
                <a:spcPts val="1000"/>
              </a:spcAft>
            </a:pPr>
            <a:r>
              <a:rPr lang="en-US" sz="1800" b="0" i="0" u="none" strike="noStrike" dirty="0">
                <a:solidFill>
                  <a:srgbClr val="000000"/>
                </a:solidFill>
                <a:effectLst/>
                <a:latin typeface="Arial" panose="020B0604020202020204" pitchFamily="34" charset="0"/>
              </a:rPr>
              <a:t>These were my hypotheses:</a:t>
            </a:r>
          </a:p>
          <a:p>
            <a:pPr indent="457200" algn="just" rtl="0">
              <a:spcBef>
                <a:spcPts val="1000"/>
              </a:spcBef>
              <a:spcAft>
                <a:spcPts val="1000"/>
              </a:spcAft>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Infants are expected to demonstrate varying exploration patterns in response to changes in task difficulty. As the task complexity increases, they may extend their exploration periods, fixate on images more frequently, and exhibit heightened image-switching </a:t>
            </a:r>
            <a:r>
              <a:rPr lang="en-US" sz="1800" b="0" i="0" u="none" strike="noStrike" dirty="0" err="1">
                <a:solidFill>
                  <a:srgbClr val="000000"/>
                </a:solidFill>
                <a:effectLst/>
                <a:latin typeface="Arial" panose="020B0604020202020204" pitchFamily="34" charset="0"/>
              </a:rPr>
              <a:t>behaviour</a:t>
            </a:r>
            <a:r>
              <a:rPr lang="en-US" sz="1800" b="0" i="0" u="none" strike="noStrike" dirty="0">
                <a:solidFill>
                  <a:srgbClr val="000000"/>
                </a:solidFill>
                <a:effectLst/>
                <a:latin typeface="Arial" panose="020B0604020202020204" pitchFamily="34" charset="0"/>
              </a:rPr>
              <a:t>. </a:t>
            </a:r>
          </a:p>
          <a:p>
            <a:pPr indent="457200" algn="just" rtl="0">
              <a:spcBef>
                <a:spcPts val="1000"/>
              </a:spcBef>
              <a:spcAft>
                <a:spcPts val="1000"/>
              </a:spcAft>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As children gain experience with the task, they may become more efficient in their information-seeking strategies, which may lead to fewer mistakes. </a:t>
            </a:r>
          </a:p>
          <a:p>
            <a:pPr indent="457200" algn="just" rtl="0">
              <a:spcBef>
                <a:spcPts val="1000"/>
              </a:spcBef>
              <a:spcAft>
                <a:spcPts val="1000"/>
              </a:spcAft>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Following successful trials, infants may shorten their exploration durations. Conversely, in response to errors, they may exhibit prolonged gaze durations on the images, suggesting increased deliberation and engagement with the task stimuli. </a:t>
            </a:r>
          </a:p>
          <a:p>
            <a:pPr indent="457200" algn="just" rtl="0">
              <a:spcBef>
                <a:spcPts val="1000"/>
              </a:spcBef>
              <a:spcAft>
                <a:spcPts val="1000"/>
              </a:spcAft>
            </a:pPr>
            <a:r>
              <a:rPr lang="en-US" sz="1800" b="0" i="0" u="none" strike="noStrike" dirty="0">
                <a:solidFill>
                  <a:srgbClr val="000000"/>
                </a:solidFill>
                <a:effectLst/>
                <a:latin typeface="Arial" panose="020B0604020202020204" pitchFamily="34" charset="0"/>
              </a:rPr>
              <a:t>- After experiencing errors, they may demonstrate heightened eye-switching </a:t>
            </a:r>
            <a:r>
              <a:rPr lang="en-US" sz="1800" b="0" i="0" u="none" strike="noStrike" dirty="0" err="1">
                <a:solidFill>
                  <a:srgbClr val="000000"/>
                </a:solidFill>
                <a:effectLst/>
                <a:latin typeface="Arial" panose="020B0604020202020204" pitchFamily="34" charset="0"/>
              </a:rPr>
              <a:t>behaviour</a:t>
            </a:r>
            <a:r>
              <a:rPr lang="en-US" sz="1800" b="0" i="0" u="none" strike="noStrike" dirty="0">
                <a:solidFill>
                  <a:srgbClr val="000000"/>
                </a:solidFill>
                <a:effectLst/>
                <a:latin typeface="Arial" panose="020B0604020202020204" pitchFamily="34" charset="0"/>
              </a:rPr>
              <a:t> as they attempt to optimize their performance. These adjustments in exploration and decision-making strategies may reflect young children’s emerging abilities to learn from past experiences and adapt their </a:t>
            </a:r>
            <a:r>
              <a:rPr lang="en-US" sz="1800" b="0" i="0" u="none" strike="noStrike" dirty="0" err="1">
                <a:solidFill>
                  <a:srgbClr val="000000"/>
                </a:solidFill>
                <a:effectLst/>
                <a:latin typeface="Arial" panose="020B0604020202020204" pitchFamily="34" charset="0"/>
              </a:rPr>
              <a:t>behaviour</a:t>
            </a:r>
            <a:r>
              <a:rPr lang="en-US" sz="1800" b="0" i="0" u="none" strike="noStrike" dirty="0">
                <a:solidFill>
                  <a:srgbClr val="000000"/>
                </a:solidFill>
                <a:effectLst/>
                <a:latin typeface="Arial" panose="020B0604020202020204" pitchFamily="34" charset="0"/>
              </a:rPr>
              <a:t> accordingly. </a:t>
            </a:r>
            <a:endParaRPr lang="en-US" sz="1800" b="0" dirty="0">
              <a:effectLst/>
            </a:endParaRPr>
          </a:p>
          <a:p>
            <a:br>
              <a:rPr lang="en-US" sz="1800" dirty="0"/>
            </a:br>
            <a:endParaRPr lang="en-DK" sz="1800" dirty="0"/>
          </a:p>
        </p:txBody>
      </p:sp>
    </p:spTree>
    <p:extLst>
      <p:ext uri="{BB962C8B-B14F-4D97-AF65-F5344CB8AC3E}">
        <p14:creationId xmlns:p14="http://schemas.microsoft.com/office/powerpoint/2010/main" val="336146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7CE5F5-CA2F-096E-7D9F-8D479266CA2A}"/>
              </a:ext>
            </a:extLst>
          </p:cNvPr>
          <p:cNvSpPr>
            <a:spLocks noGrp="1"/>
          </p:cNvSpPr>
          <p:nvPr>
            <p:ph type="body" sz="quarter" idx="10"/>
          </p:nvPr>
        </p:nvSpPr>
        <p:spPr/>
        <p:txBody>
          <a:bodyPr/>
          <a:lstStyle/>
          <a:p>
            <a:endParaRPr lang="en-DK"/>
          </a:p>
        </p:txBody>
      </p:sp>
      <p:sp>
        <p:nvSpPr>
          <p:cNvPr id="3" name="Title 2">
            <a:extLst>
              <a:ext uri="{FF2B5EF4-FFF2-40B4-BE49-F238E27FC236}">
                <a16:creationId xmlns:a16="http://schemas.microsoft.com/office/drawing/2014/main" id="{8900DF0B-8D2F-2A0A-3358-A5DEBDA370A1}"/>
              </a:ext>
            </a:extLst>
          </p:cNvPr>
          <p:cNvSpPr>
            <a:spLocks noGrp="1"/>
          </p:cNvSpPr>
          <p:nvPr>
            <p:ph type="title"/>
          </p:nvPr>
        </p:nvSpPr>
        <p:spPr/>
        <p:txBody>
          <a:bodyPr/>
          <a:lstStyle/>
          <a:p>
            <a:r>
              <a:rPr lang="en-US" dirty="0"/>
              <a:t>Difficulty Analysis</a:t>
            </a:r>
            <a:endParaRPr lang="en-DK" dirty="0"/>
          </a:p>
        </p:txBody>
      </p:sp>
      <p:pic>
        <p:nvPicPr>
          <p:cNvPr id="4" name="Picture 3">
            <a:extLst>
              <a:ext uri="{FF2B5EF4-FFF2-40B4-BE49-F238E27FC236}">
                <a16:creationId xmlns:a16="http://schemas.microsoft.com/office/drawing/2014/main" id="{8491EFF0-4D1C-ACC2-F867-6E7FC9789F3D}"/>
              </a:ext>
            </a:extLst>
          </p:cNvPr>
          <p:cNvPicPr>
            <a:picLocks noChangeAspect="1"/>
          </p:cNvPicPr>
          <p:nvPr/>
        </p:nvPicPr>
        <p:blipFill>
          <a:blip r:embed="rId2"/>
          <a:stretch>
            <a:fillRect/>
          </a:stretch>
        </p:blipFill>
        <p:spPr>
          <a:xfrm>
            <a:off x="504001" y="1057361"/>
            <a:ext cx="5668166" cy="5296639"/>
          </a:xfrm>
          <a:prstGeom prst="rect">
            <a:avLst/>
          </a:prstGeom>
        </p:spPr>
      </p:pic>
      <p:pic>
        <p:nvPicPr>
          <p:cNvPr id="6" name="Picture 5">
            <a:extLst>
              <a:ext uri="{FF2B5EF4-FFF2-40B4-BE49-F238E27FC236}">
                <a16:creationId xmlns:a16="http://schemas.microsoft.com/office/drawing/2014/main" id="{211ECF58-70F7-1C1F-B954-D6378A8DE971}"/>
              </a:ext>
            </a:extLst>
          </p:cNvPr>
          <p:cNvPicPr>
            <a:picLocks noChangeAspect="1"/>
          </p:cNvPicPr>
          <p:nvPr/>
        </p:nvPicPr>
        <p:blipFill>
          <a:blip r:embed="rId3"/>
          <a:stretch>
            <a:fillRect/>
          </a:stretch>
        </p:blipFill>
        <p:spPr>
          <a:xfrm>
            <a:off x="6764830" y="187460"/>
            <a:ext cx="4925647" cy="2994663"/>
          </a:xfrm>
          <a:prstGeom prst="rect">
            <a:avLst/>
          </a:prstGeom>
        </p:spPr>
      </p:pic>
      <p:pic>
        <p:nvPicPr>
          <p:cNvPr id="8" name="Picture 7">
            <a:extLst>
              <a:ext uri="{FF2B5EF4-FFF2-40B4-BE49-F238E27FC236}">
                <a16:creationId xmlns:a16="http://schemas.microsoft.com/office/drawing/2014/main" id="{2F9D09D2-0DA5-A429-D1E6-1DF272E260E0}"/>
              </a:ext>
            </a:extLst>
          </p:cNvPr>
          <p:cNvPicPr>
            <a:picLocks noChangeAspect="1"/>
          </p:cNvPicPr>
          <p:nvPr/>
        </p:nvPicPr>
        <p:blipFill>
          <a:blip r:embed="rId4"/>
          <a:stretch>
            <a:fillRect/>
          </a:stretch>
        </p:blipFill>
        <p:spPr>
          <a:xfrm>
            <a:off x="6867230" y="3428999"/>
            <a:ext cx="5243849" cy="3241541"/>
          </a:xfrm>
          <a:prstGeom prst="rect">
            <a:avLst/>
          </a:prstGeom>
        </p:spPr>
      </p:pic>
    </p:spTree>
    <p:extLst>
      <p:ext uri="{BB962C8B-B14F-4D97-AF65-F5344CB8AC3E}">
        <p14:creationId xmlns:p14="http://schemas.microsoft.com/office/powerpoint/2010/main" val="84679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2C0DF-EEC8-CA33-ABB1-8A5652A9F2BA}"/>
              </a:ext>
            </a:extLst>
          </p:cNvPr>
          <p:cNvSpPr>
            <a:spLocks noGrp="1"/>
          </p:cNvSpPr>
          <p:nvPr>
            <p:ph type="body" sz="quarter" idx="10"/>
          </p:nvPr>
        </p:nvSpPr>
        <p:spPr>
          <a:xfrm>
            <a:off x="504001" y="1035050"/>
            <a:ext cx="11186477" cy="4787900"/>
          </a:xfrm>
        </p:spPr>
        <p:txBody>
          <a:bodyPr>
            <a:normAutofit fontScale="85000" lnSpcReduction="20000"/>
          </a:bodyPr>
          <a:lstStyle/>
          <a:p>
            <a:pPr>
              <a:buNone/>
            </a:pPr>
            <a:r>
              <a:rPr lang="en-US" dirty="0"/>
              <a:t>I first tried running a simple mixed effects model on different combinations of features taking all of the sessions into account. When I saw I was getting bad results, I thought that maybe if I clustered babies first according to their information-seeking strategies, based on difficulty level, I could get better results. This was not the case:</a:t>
            </a:r>
          </a:p>
          <a:p>
            <a:pPr>
              <a:buNone/>
            </a:pPr>
            <a:r>
              <a:rPr lang="en-US" dirty="0"/>
              <a:t>- I pivoted the dataset to include a column per difficulty level per variable (for example: </a:t>
            </a:r>
            <a:r>
              <a:rPr lang="en-US" dirty="0" err="1"/>
              <a:t>durExplorationPeriod_Easy</a:t>
            </a:r>
            <a:r>
              <a:rPr lang="en-US" dirty="0"/>
              <a:t>, </a:t>
            </a:r>
            <a:r>
              <a:rPr lang="en-US" dirty="0" err="1"/>
              <a:t>durExplorationPeriod_Medium</a:t>
            </a:r>
            <a:r>
              <a:rPr lang="en-US" dirty="0"/>
              <a:t> and </a:t>
            </a:r>
            <a:r>
              <a:rPr lang="en-US" dirty="0" err="1"/>
              <a:t>durExplorationPeriod_Hard</a:t>
            </a:r>
            <a:r>
              <a:rPr lang="en-US" dirty="0"/>
              <a:t>). </a:t>
            </a:r>
          </a:p>
          <a:p>
            <a:pPr>
              <a:buNone/>
            </a:pPr>
            <a:r>
              <a:rPr lang="en-US" dirty="0"/>
              <a:t>- Note: I excluded </a:t>
            </a:r>
            <a:r>
              <a:rPr lang="en-US" dirty="0" err="1"/>
              <a:t>xHard</a:t>
            </a:r>
            <a:r>
              <a:rPr lang="en-US" dirty="0"/>
              <a:t> trials from this analysis. If I included this level, I would have had to drop out more sessions– because for clustering sessions according to difficulty level, I could only take into account those that had completed the four levels – only 16. Since there was so much variability for this level (probably because of the small number of trials, I thought it was best to exclude it in this case. </a:t>
            </a:r>
          </a:p>
          <a:p>
            <a:pPr>
              <a:buNone/>
            </a:pPr>
            <a:r>
              <a:rPr lang="en-US" dirty="0"/>
              <a:t>- To cluster sessions I tried a few approaches. In the end, I decided to analyze how each variable changes for the three levels per session (so, to group each variable for the analysis), instead of taking each variable for each level separately. I tried clustering the sessions by taking into account different combinations of features, but there was so much variability, that I could not find better results unfortunately. The final analysis provided two (not so clear) clusters. </a:t>
            </a:r>
          </a:p>
          <a:p>
            <a:pPr>
              <a:buNone/>
            </a:pPr>
            <a:r>
              <a:rPr lang="en-US" dirty="0"/>
              <a:t>- I then run a mixed effects hierarchical model and a simple Bayesian hierarchical regression model for each of the clusters to see if </a:t>
            </a:r>
            <a:r>
              <a:rPr lang="en-US" dirty="0" err="1"/>
              <a:t>durExplorationPeriod</a:t>
            </a:r>
            <a:r>
              <a:rPr lang="en-US" dirty="0"/>
              <a:t>, </a:t>
            </a:r>
            <a:r>
              <a:rPr lang="en-US" dirty="0" err="1"/>
              <a:t>durDecisionPeriod</a:t>
            </a:r>
            <a:r>
              <a:rPr lang="en-US" dirty="0"/>
              <a:t>, </a:t>
            </a:r>
            <a:r>
              <a:rPr lang="en-US" dirty="0" err="1"/>
              <a:t>SwitchesExplorationPeriod</a:t>
            </a:r>
            <a:r>
              <a:rPr lang="en-US" dirty="0"/>
              <a:t>, </a:t>
            </a:r>
            <a:r>
              <a:rPr lang="en-US" dirty="0" err="1"/>
              <a:t>FixNb</a:t>
            </a:r>
            <a:r>
              <a:rPr lang="en-US" dirty="0"/>
              <a:t>, </a:t>
            </a:r>
            <a:r>
              <a:rPr lang="en-US" dirty="0" err="1"/>
              <a:t>LookDurInTDecision</a:t>
            </a:r>
            <a:r>
              <a:rPr lang="en-US" dirty="0"/>
              <a:t>, </a:t>
            </a:r>
            <a:r>
              <a:rPr lang="en-US" dirty="0" err="1"/>
              <a:t>LookDurBottomExploration</a:t>
            </a:r>
            <a:r>
              <a:rPr lang="en-US" dirty="0"/>
              <a:t> predicted difficulty. Again, I tried combining the features in different ways and, for the Bayesian model, I tried different ways of tuning and sampling it, but did not have better results than the ones I already got. You can find the model and clustering results in the Difficulty &amp; Accuracy notebook. </a:t>
            </a:r>
            <a:endParaRPr lang="en-DK" dirty="0"/>
          </a:p>
        </p:txBody>
      </p:sp>
      <p:sp>
        <p:nvSpPr>
          <p:cNvPr id="3" name="Title 2">
            <a:extLst>
              <a:ext uri="{FF2B5EF4-FFF2-40B4-BE49-F238E27FC236}">
                <a16:creationId xmlns:a16="http://schemas.microsoft.com/office/drawing/2014/main" id="{71707C6C-2353-6204-25CF-5C90A8C34807}"/>
              </a:ext>
            </a:extLst>
          </p:cNvPr>
          <p:cNvSpPr>
            <a:spLocks noGrp="1"/>
          </p:cNvSpPr>
          <p:nvPr>
            <p:ph type="title"/>
          </p:nvPr>
        </p:nvSpPr>
        <p:spPr/>
        <p:txBody>
          <a:bodyPr/>
          <a:lstStyle/>
          <a:p>
            <a:r>
              <a:rPr lang="en-US" dirty="0"/>
              <a:t>Difficulty analysis</a:t>
            </a:r>
            <a:endParaRPr lang="en-DK" dirty="0"/>
          </a:p>
        </p:txBody>
      </p:sp>
    </p:spTree>
    <p:extLst>
      <p:ext uri="{BB962C8B-B14F-4D97-AF65-F5344CB8AC3E}">
        <p14:creationId xmlns:p14="http://schemas.microsoft.com/office/powerpoint/2010/main" val="101273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B952CE-9990-DC14-72B3-A995392DF5F1}"/>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5DD3AB91-2CC5-EBFD-E5FB-151BD071CE49}"/>
              </a:ext>
            </a:extLst>
          </p:cNvPr>
          <p:cNvPicPr>
            <a:picLocks noChangeAspect="1"/>
          </p:cNvPicPr>
          <p:nvPr/>
        </p:nvPicPr>
        <p:blipFill>
          <a:blip r:embed="rId2"/>
          <a:stretch>
            <a:fillRect/>
          </a:stretch>
        </p:blipFill>
        <p:spPr>
          <a:xfrm>
            <a:off x="588626" y="1760822"/>
            <a:ext cx="4820323" cy="3505689"/>
          </a:xfrm>
          <a:prstGeom prst="rect">
            <a:avLst/>
          </a:prstGeom>
        </p:spPr>
      </p:pic>
      <p:pic>
        <p:nvPicPr>
          <p:cNvPr id="7" name="Picture 6">
            <a:extLst>
              <a:ext uri="{FF2B5EF4-FFF2-40B4-BE49-F238E27FC236}">
                <a16:creationId xmlns:a16="http://schemas.microsoft.com/office/drawing/2014/main" id="{A0FB327C-02BC-1D8E-7D9C-005B16960C26}"/>
              </a:ext>
            </a:extLst>
          </p:cNvPr>
          <p:cNvPicPr>
            <a:picLocks noChangeAspect="1"/>
          </p:cNvPicPr>
          <p:nvPr/>
        </p:nvPicPr>
        <p:blipFill>
          <a:blip r:embed="rId3"/>
          <a:stretch>
            <a:fillRect/>
          </a:stretch>
        </p:blipFill>
        <p:spPr>
          <a:xfrm>
            <a:off x="6479848" y="2017298"/>
            <a:ext cx="5066696" cy="3249213"/>
          </a:xfrm>
          <a:prstGeom prst="rect">
            <a:avLst/>
          </a:prstGeom>
        </p:spPr>
      </p:pic>
    </p:spTree>
    <p:extLst>
      <p:ext uri="{BB962C8B-B14F-4D97-AF65-F5344CB8AC3E}">
        <p14:creationId xmlns:p14="http://schemas.microsoft.com/office/powerpoint/2010/main" val="252803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E4B4A8-B0B5-F379-07C4-F17702158DCB}"/>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25FF6877-CE36-703A-46BE-6326CD912B59}"/>
              </a:ext>
            </a:extLst>
          </p:cNvPr>
          <p:cNvPicPr>
            <a:picLocks noChangeAspect="1"/>
          </p:cNvPicPr>
          <p:nvPr/>
        </p:nvPicPr>
        <p:blipFill>
          <a:blip r:embed="rId2"/>
          <a:stretch>
            <a:fillRect/>
          </a:stretch>
        </p:blipFill>
        <p:spPr>
          <a:xfrm>
            <a:off x="581627" y="1390782"/>
            <a:ext cx="5757812" cy="4366551"/>
          </a:xfrm>
          <a:prstGeom prst="rect">
            <a:avLst/>
          </a:prstGeom>
        </p:spPr>
      </p:pic>
      <p:pic>
        <p:nvPicPr>
          <p:cNvPr id="7" name="Picture 6">
            <a:extLst>
              <a:ext uri="{FF2B5EF4-FFF2-40B4-BE49-F238E27FC236}">
                <a16:creationId xmlns:a16="http://schemas.microsoft.com/office/drawing/2014/main" id="{C38E7336-53FB-BD36-9755-0CBD28AB562F}"/>
              </a:ext>
            </a:extLst>
          </p:cNvPr>
          <p:cNvPicPr>
            <a:picLocks noChangeAspect="1"/>
          </p:cNvPicPr>
          <p:nvPr/>
        </p:nvPicPr>
        <p:blipFill>
          <a:blip r:embed="rId3"/>
          <a:stretch>
            <a:fillRect/>
          </a:stretch>
        </p:blipFill>
        <p:spPr>
          <a:xfrm>
            <a:off x="6487789" y="156867"/>
            <a:ext cx="5202688" cy="3093906"/>
          </a:xfrm>
          <a:prstGeom prst="rect">
            <a:avLst/>
          </a:prstGeom>
        </p:spPr>
      </p:pic>
      <p:pic>
        <p:nvPicPr>
          <p:cNvPr id="9" name="Picture 8">
            <a:extLst>
              <a:ext uri="{FF2B5EF4-FFF2-40B4-BE49-F238E27FC236}">
                <a16:creationId xmlns:a16="http://schemas.microsoft.com/office/drawing/2014/main" id="{73253C28-5A1B-1EF3-CAB3-1C1EB513DE9D}"/>
              </a:ext>
            </a:extLst>
          </p:cNvPr>
          <p:cNvPicPr>
            <a:picLocks noChangeAspect="1"/>
          </p:cNvPicPr>
          <p:nvPr/>
        </p:nvPicPr>
        <p:blipFill>
          <a:blip r:embed="rId4"/>
          <a:stretch>
            <a:fillRect/>
          </a:stretch>
        </p:blipFill>
        <p:spPr>
          <a:xfrm>
            <a:off x="6637867" y="3322272"/>
            <a:ext cx="5382082" cy="3208191"/>
          </a:xfrm>
          <a:prstGeom prst="rect">
            <a:avLst/>
          </a:prstGeom>
        </p:spPr>
      </p:pic>
    </p:spTree>
    <p:extLst>
      <p:ext uri="{BB962C8B-B14F-4D97-AF65-F5344CB8AC3E}">
        <p14:creationId xmlns:p14="http://schemas.microsoft.com/office/powerpoint/2010/main" val="253687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8D528-AADA-9AF7-052C-31BD0595349D}"/>
              </a:ext>
            </a:extLst>
          </p:cNvPr>
          <p:cNvSpPr>
            <a:spLocks noGrp="1"/>
          </p:cNvSpPr>
          <p:nvPr>
            <p:ph type="title"/>
          </p:nvPr>
        </p:nvSpPr>
        <p:spPr/>
        <p:txBody>
          <a:bodyPr/>
          <a:lstStyle/>
          <a:p>
            <a:r>
              <a:rPr lang="en-US" dirty="0"/>
              <a:t>Accuracy Analysis</a:t>
            </a:r>
            <a:endParaRPr lang="en-DK" dirty="0"/>
          </a:p>
        </p:txBody>
      </p:sp>
      <p:pic>
        <p:nvPicPr>
          <p:cNvPr id="4" name="Picture 3">
            <a:extLst>
              <a:ext uri="{FF2B5EF4-FFF2-40B4-BE49-F238E27FC236}">
                <a16:creationId xmlns:a16="http://schemas.microsoft.com/office/drawing/2014/main" id="{000355B1-13EC-8BD0-ED8D-11C390C8DF82}"/>
              </a:ext>
            </a:extLst>
          </p:cNvPr>
          <p:cNvPicPr>
            <a:picLocks noChangeAspect="1"/>
          </p:cNvPicPr>
          <p:nvPr/>
        </p:nvPicPr>
        <p:blipFill>
          <a:blip r:embed="rId2"/>
          <a:stretch>
            <a:fillRect/>
          </a:stretch>
        </p:blipFill>
        <p:spPr>
          <a:xfrm>
            <a:off x="360067" y="1437322"/>
            <a:ext cx="5844997" cy="4650211"/>
          </a:xfrm>
          <a:prstGeom prst="rect">
            <a:avLst/>
          </a:prstGeom>
        </p:spPr>
      </p:pic>
      <p:pic>
        <p:nvPicPr>
          <p:cNvPr id="6" name="Picture 5">
            <a:extLst>
              <a:ext uri="{FF2B5EF4-FFF2-40B4-BE49-F238E27FC236}">
                <a16:creationId xmlns:a16="http://schemas.microsoft.com/office/drawing/2014/main" id="{ED5D0724-018D-5ED9-8AD1-680111844DC0}"/>
              </a:ext>
            </a:extLst>
          </p:cNvPr>
          <p:cNvPicPr>
            <a:picLocks noChangeAspect="1"/>
          </p:cNvPicPr>
          <p:nvPr/>
        </p:nvPicPr>
        <p:blipFill>
          <a:blip r:embed="rId3"/>
          <a:stretch>
            <a:fillRect/>
          </a:stretch>
        </p:blipFill>
        <p:spPr>
          <a:xfrm>
            <a:off x="6476999" y="269161"/>
            <a:ext cx="5478919" cy="3130811"/>
          </a:xfrm>
          <a:prstGeom prst="rect">
            <a:avLst/>
          </a:prstGeom>
        </p:spPr>
      </p:pic>
      <p:pic>
        <p:nvPicPr>
          <p:cNvPr id="8" name="Picture 7">
            <a:extLst>
              <a:ext uri="{FF2B5EF4-FFF2-40B4-BE49-F238E27FC236}">
                <a16:creationId xmlns:a16="http://schemas.microsoft.com/office/drawing/2014/main" id="{13A35793-BF7D-49CA-4DC7-CAC33AAC00E5}"/>
              </a:ext>
            </a:extLst>
          </p:cNvPr>
          <p:cNvPicPr>
            <a:picLocks noChangeAspect="1"/>
          </p:cNvPicPr>
          <p:nvPr/>
        </p:nvPicPr>
        <p:blipFill>
          <a:blip r:embed="rId4"/>
          <a:stretch>
            <a:fillRect/>
          </a:stretch>
        </p:blipFill>
        <p:spPr>
          <a:xfrm>
            <a:off x="6730999" y="3523120"/>
            <a:ext cx="5022845" cy="3219299"/>
          </a:xfrm>
          <a:prstGeom prst="rect">
            <a:avLst/>
          </a:prstGeom>
        </p:spPr>
      </p:pic>
      <p:sp>
        <p:nvSpPr>
          <p:cNvPr id="9" name="TextBox 8">
            <a:extLst>
              <a:ext uri="{FF2B5EF4-FFF2-40B4-BE49-F238E27FC236}">
                <a16:creationId xmlns:a16="http://schemas.microsoft.com/office/drawing/2014/main" id="{D201BFBC-65B3-D9DC-301A-3D5590B97D53}"/>
              </a:ext>
            </a:extLst>
          </p:cNvPr>
          <p:cNvSpPr txBox="1"/>
          <p:nvPr/>
        </p:nvSpPr>
        <p:spPr>
          <a:xfrm>
            <a:off x="460376" y="969671"/>
            <a:ext cx="5257800"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Look duration of bottom cards during exploration</a:t>
            </a:r>
            <a:endParaRPr lang="en-DK"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8044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DBA52D-C6AD-FC09-4754-8884766D882D}"/>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719A63BB-1250-0DB6-C2E0-177F201D0677}"/>
              </a:ext>
            </a:extLst>
          </p:cNvPr>
          <p:cNvPicPr>
            <a:picLocks noChangeAspect="1"/>
          </p:cNvPicPr>
          <p:nvPr/>
        </p:nvPicPr>
        <p:blipFill>
          <a:blip r:embed="rId2"/>
          <a:stretch>
            <a:fillRect/>
          </a:stretch>
        </p:blipFill>
        <p:spPr>
          <a:xfrm>
            <a:off x="504001" y="1328315"/>
            <a:ext cx="5457144" cy="4352818"/>
          </a:xfrm>
          <a:prstGeom prst="rect">
            <a:avLst/>
          </a:prstGeom>
        </p:spPr>
      </p:pic>
      <p:pic>
        <p:nvPicPr>
          <p:cNvPr id="7" name="Picture 6">
            <a:extLst>
              <a:ext uri="{FF2B5EF4-FFF2-40B4-BE49-F238E27FC236}">
                <a16:creationId xmlns:a16="http://schemas.microsoft.com/office/drawing/2014/main" id="{B07280C1-5928-0D40-6D4E-4EDC649A96B0}"/>
              </a:ext>
            </a:extLst>
          </p:cNvPr>
          <p:cNvPicPr>
            <a:picLocks noChangeAspect="1"/>
          </p:cNvPicPr>
          <p:nvPr/>
        </p:nvPicPr>
        <p:blipFill>
          <a:blip r:embed="rId3"/>
          <a:stretch>
            <a:fillRect/>
          </a:stretch>
        </p:blipFill>
        <p:spPr>
          <a:xfrm>
            <a:off x="6823777" y="159992"/>
            <a:ext cx="5028589" cy="2942656"/>
          </a:xfrm>
          <a:prstGeom prst="rect">
            <a:avLst/>
          </a:prstGeom>
        </p:spPr>
      </p:pic>
      <p:pic>
        <p:nvPicPr>
          <p:cNvPr id="9" name="Picture 8">
            <a:extLst>
              <a:ext uri="{FF2B5EF4-FFF2-40B4-BE49-F238E27FC236}">
                <a16:creationId xmlns:a16="http://schemas.microsoft.com/office/drawing/2014/main" id="{024102E0-30A2-9533-8725-67B23448BDC0}"/>
              </a:ext>
            </a:extLst>
          </p:cNvPr>
          <p:cNvPicPr>
            <a:picLocks noChangeAspect="1"/>
          </p:cNvPicPr>
          <p:nvPr/>
        </p:nvPicPr>
        <p:blipFill>
          <a:blip r:embed="rId4"/>
          <a:stretch>
            <a:fillRect/>
          </a:stretch>
        </p:blipFill>
        <p:spPr>
          <a:xfrm>
            <a:off x="6705598" y="3268463"/>
            <a:ext cx="5264945" cy="3353345"/>
          </a:xfrm>
          <a:prstGeom prst="rect">
            <a:avLst/>
          </a:prstGeom>
        </p:spPr>
      </p:pic>
    </p:spTree>
    <p:extLst>
      <p:ext uri="{BB962C8B-B14F-4D97-AF65-F5344CB8AC3E}">
        <p14:creationId xmlns:p14="http://schemas.microsoft.com/office/powerpoint/2010/main" val="3762579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D3040-A247-AB95-5C9A-BDC6B2AA36E4}"/>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0214E949-F454-8920-B93E-4AF36756C8C3}"/>
              </a:ext>
            </a:extLst>
          </p:cNvPr>
          <p:cNvPicPr>
            <a:picLocks noChangeAspect="1"/>
          </p:cNvPicPr>
          <p:nvPr/>
        </p:nvPicPr>
        <p:blipFill>
          <a:blip r:embed="rId2"/>
          <a:stretch>
            <a:fillRect/>
          </a:stretch>
        </p:blipFill>
        <p:spPr>
          <a:xfrm>
            <a:off x="504001" y="1344189"/>
            <a:ext cx="5486417" cy="4430077"/>
          </a:xfrm>
          <a:prstGeom prst="rect">
            <a:avLst/>
          </a:prstGeom>
        </p:spPr>
      </p:pic>
      <p:pic>
        <p:nvPicPr>
          <p:cNvPr id="7" name="Picture 6">
            <a:extLst>
              <a:ext uri="{FF2B5EF4-FFF2-40B4-BE49-F238E27FC236}">
                <a16:creationId xmlns:a16="http://schemas.microsoft.com/office/drawing/2014/main" id="{348139D8-A761-B7DE-96DE-28DD9DA74B2A}"/>
              </a:ext>
            </a:extLst>
          </p:cNvPr>
          <p:cNvPicPr>
            <a:picLocks noChangeAspect="1"/>
          </p:cNvPicPr>
          <p:nvPr/>
        </p:nvPicPr>
        <p:blipFill>
          <a:blip r:embed="rId3"/>
          <a:stretch>
            <a:fillRect/>
          </a:stretch>
        </p:blipFill>
        <p:spPr>
          <a:xfrm>
            <a:off x="6620932" y="159527"/>
            <a:ext cx="5395825" cy="3213153"/>
          </a:xfrm>
          <a:prstGeom prst="rect">
            <a:avLst/>
          </a:prstGeom>
        </p:spPr>
      </p:pic>
      <p:pic>
        <p:nvPicPr>
          <p:cNvPr id="9" name="Picture 8">
            <a:extLst>
              <a:ext uri="{FF2B5EF4-FFF2-40B4-BE49-F238E27FC236}">
                <a16:creationId xmlns:a16="http://schemas.microsoft.com/office/drawing/2014/main" id="{6908D8D3-4E40-62FE-747D-FDA94B23ADB4}"/>
              </a:ext>
            </a:extLst>
          </p:cNvPr>
          <p:cNvPicPr>
            <a:picLocks noChangeAspect="1"/>
          </p:cNvPicPr>
          <p:nvPr/>
        </p:nvPicPr>
        <p:blipFill>
          <a:blip r:embed="rId4"/>
          <a:stretch>
            <a:fillRect/>
          </a:stretch>
        </p:blipFill>
        <p:spPr>
          <a:xfrm>
            <a:off x="6816944" y="3429000"/>
            <a:ext cx="5003799" cy="3275100"/>
          </a:xfrm>
          <a:prstGeom prst="rect">
            <a:avLst/>
          </a:prstGeom>
        </p:spPr>
      </p:pic>
    </p:spTree>
    <p:extLst>
      <p:ext uri="{BB962C8B-B14F-4D97-AF65-F5344CB8AC3E}">
        <p14:creationId xmlns:p14="http://schemas.microsoft.com/office/powerpoint/2010/main" val="1443823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66354F-F7EF-143A-F7F1-A64EF0E4AD45}"/>
              </a:ext>
            </a:extLst>
          </p:cNvPr>
          <p:cNvSpPr>
            <a:spLocks noGrp="1"/>
          </p:cNvSpPr>
          <p:nvPr>
            <p:ph type="title"/>
          </p:nvPr>
        </p:nvSpPr>
        <p:spPr>
          <a:xfrm>
            <a:off x="351601" y="267921"/>
            <a:ext cx="11186476" cy="369332"/>
          </a:xfrm>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586AA21B-55CE-664E-906E-B0EE2361A5AC}"/>
              </a:ext>
            </a:extLst>
          </p:cNvPr>
          <p:cNvPicPr>
            <a:picLocks noChangeAspect="1"/>
          </p:cNvPicPr>
          <p:nvPr/>
        </p:nvPicPr>
        <p:blipFill>
          <a:blip r:embed="rId2"/>
          <a:stretch>
            <a:fillRect/>
          </a:stretch>
        </p:blipFill>
        <p:spPr>
          <a:xfrm>
            <a:off x="504001" y="1345491"/>
            <a:ext cx="5701114" cy="4826710"/>
          </a:xfrm>
          <a:prstGeom prst="rect">
            <a:avLst/>
          </a:prstGeom>
        </p:spPr>
      </p:pic>
      <p:pic>
        <p:nvPicPr>
          <p:cNvPr id="7" name="Picture 6">
            <a:extLst>
              <a:ext uri="{FF2B5EF4-FFF2-40B4-BE49-F238E27FC236}">
                <a16:creationId xmlns:a16="http://schemas.microsoft.com/office/drawing/2014/main" id="{EB417811-FE33-EC23-7A21-ED116EF7F1F9}"/>
              </a:ext>
            </a:extLst>
          </p:cNvPr>
          <p:cNvPicPr>
            <a:picLocks noChangeAspect="1"/>
          </p:cNvPicPr>
          <p:nvPr/>
        </p:nvPicPr>
        <p:blipFill>
          <a:blip r:embed="rId3"/>
          <a:stretch>
            <a:fillRect/>
          </a:stretch>
        </p:blipFill>
        <p:spPr>
          <a:xfrm>
            <a:off x="2728025" y="685799"/>
            <a:ext cx="5043673" cy="2490075"/>
          </a:xfrm>
          <a:prstGeom prst="rect">
            <a:avLst/>
          </a:prstGeom>
        </p:spPr>
      </p:pic>
      <p:pic>
        <p:nvPicPr>
          <p:cNvPr id="9" name="Picture 8">
            <a:extLst>
              <a:ext uri="{FF2B5EF4-FFF2-40B4-BE49-F238E27FC236}">
                <a16:creationId xmlns:a16="http://schemas.microsoft.com/office/drawing/2014/main" id="{90C520B4-2238-1210-5536-24BA9A5660F5}"/>
              </a:ext>
            </a:extLst>
          </p:cNvPr>
          <p:cNvPicPr>
            <a:picLocks noChangeAspect="1"/>
          </p:cNvPicPr>
          <p:nvPr/>
        </p:nvPicPr>
        <p:blipFill>
          <a:blip r:embed="rId4"/>
          <a:stretch>
            <a:fillRect/>
          </a:stretch>
        </p:blipFill>
        <p:spPr>
          <a:xfrm>
            <a:off x="7771698" y="574511"/>
            <a:ext cx="4403447" cy="2712650"/>
          </a:xfrm>
          <a:prstGeom prst="rect">
            <a:avLst/>
          </a:prstGeom>
        </p:spPr>
      </p:pic>
      <p:pic>
        <p:nvPicPr>
          <p:cNvPr id="11" name="Picture 10">
            <a:extLst>
              <a:ext uri="{FF2B5EF4-FFF2-40B4-BE49-F238E27FC236}">
                <a16:creationId xmlns:a16="http://schemas.microsoft.com/office/drawing/2014/main" id="{6A6B654D-AB00-2CF4-7B95-42130AFAD2C9}"/>
              </a:ext>
            </a:extLst>
          </p:cNvPr>
          <p:cNvPicPr>
            <a:picLocks noChangeAspect="1"/>
          </p:cNvPicPr>
          <p:nvPr/>
        </p:nvPicPr>
        <p:blipFill>
          <a:blip r:embed="rId5"/>
          <a:stretch>
            <a:fillRect/>
          </a:stretch>
        </p:blipFill>
        <p:spPr>
          <a:xfrm>
            <a:off x="7680650" y="3682127"/>
            <a:ext cx="4367415" cy="2907952"/>
          </a:xfrm>
          <a:prstGeom prst="rect">
            <a:avLst/>
          </a:prstGeom>
        </p:spPr>
      </p:pic>
    </p:spTree>
    <p:extLst>
      <p:ext uri="{BB962C8B-B14F-4D97-AF65-F5344CB8AC3E}">
        <p14:creationId xmlns:p14="http://schemas.microsoft.com/office/powerpoint/2010/main" val="3588943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1F150-08B8-C2CD-21F6-BFC336B8350F}"/>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2FA0D5E1-684E-3225-BBF0-BBC41F4042FE}"/>
              </a:ext>
            </a:extLst>
          </p:cNvPr>
          <p:cNvPicPr>
            <a:picLocks noChangeAspect="1"/>
          </p:cNvPicPr>
          <p:nvPr/>
        </p:nvPicPr>
        <p:blipFill>
          <a:blip r:embed="rId2"/>
          <a:stretch>
            <a:fillRect/>
          </a:stretch>
        </p:blipFill>
        <p:spPr>
          <a:xfrm>
            <a:off x="393934" y="1434208"/>
            <a:ext cx="5597693" cy="4526325"/>
          </a:xfrm>
          <a:prstGeom prst="rect">
            <a:avLst/>
          </a:prstGeom>
        </p:spPr>
      </p:pic>
      <p:pic>
        <p:nvPicPr>
          <p:cNvPr id="7" name="Picture 6">
            <a:extLst>
              <a:ext uri="{FF2B5EF4-FFF2-40B4-BE49-F238E27FC236}">
                <a16:creationId xmlns:a16="http://schemas.microsoft.com/office/drawing/2014/main" id="{B2F56215-9477-6C67-8DEA-9E147C264C26}"/>
              </a:ext>
            </a:extLst>
          </p:cNvPr>
          <p:cNvPicPr>
            <a:picLocks noChangeAspect="1"/>
          </p:cNvPicPr>
          <p:nvPr/>
        </p:nvPicPr>
        <p:blipFill>
          <a:blip r:embed="rId3"/>
          <a:stretch>
            <a:fillRect/>
          </a:stretch>
        </p:blipFill>
        <p:spPr>
          <a:xfrm>
            <a:off x="6773334" y="180107"/>
            <a:ext cx="5216441" cy="3090936"/>
          </a:xfrm>
          <a:prstGeom prst="rect">
            <a:avLst/>
          </a:prstGeom>
        </p:spPr>
      </p:pic>
      <p:pic>
        <p:nvPicPr>
          <p:cNvPr id="9" name="Picture 8">
            <a:extLst>
              <a:ext uri="{FF2B5EF4-FFF2-40B4-BE49-F238E27FC236}">
                <a16:creationId xmlns:a16="http://schemas.microsoft.com/office/drawing/2014/main" id="{9D31AF92-95DF-3372-9D91-8A2A9531AD59}"/>
              </a:ext>
            </a:extLst>
          </p:cNvPr>
          <p:cNvPicPr>
            <a:picLocks noChangeAspect="1"/>
          </p:cNvPicPr>
          <p:nvPr/>
        </p:nvPicPr>
        <p:blipFill>
          <a:blip r:embed="rId4"/>
          <a:stretch>
            <a:fillRect/>
          </a:stretch>
        </p:blipFill>
        <p:spPr>
          <a:xfrm>
            <a:off x="7029989" y="3429000"/>
            <a:ext cx="5165186" cy="3324571"/>
          </a:xfrm>
          <a:prstGeom prst="rect">
            <a:avLst/>
          </a:prstGeom>
        </p:spPr>
      </p:pic>
    </p:spTree>
    <p:extLst>
      <p:ext uri="{BB962C8B-B14F-4D97-AF65-F5344CB8AC3E}">
        <p14:creationId xmlns:p14="http://schemas.microsoft.com/office/powerpoint/2010/main" val="889856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3975F-293E-18C9-24F2-89E556BE5920}"/>
              </a:ext>
            </a:extLst>
          </p:cNvPr>
          <p:cNvSpPr>
            <a:spLocks noGrp="1"/>
          </p:cNvSpPr>
          <p:nvPr>
            <p:ph type="title"/>
          </p:nvPr>
        </p:nvSpPr>
        <p:spPr/>
        <p:txBody>
          <a:bodyPr/>
          <a:lstStyle/>
          <a:p>
            <a:r>
              <a:rPr lang="en-US" dirty="0"/>
              <a:t>Accuracy Analysis</a:t>
            </a:r>
            <a:endParaRPr lang="en-DK" dirty="0"/>
          </a:p>
        </p:txBody>
      </p:sp>
      <p:pic>
        <p:nvPicPr>
          <p:cNvPr id="5" name="Picture 4">
            <a:extLst>
              <a:ext uri="{FF2B5EF4-FFF2-40B4-BE49-F238E27FC236}">
                <a16:creationId xmlns:a16="http://schemas.microsoft.com/office/drawing/2014/main" id="{A0EDC3B6-FB5C-6FE6-69D8-6EC6548277A3}"/>
              </a:ext>
            </a:extLst>
          </p:cNvPr>
          <p:cNvPicPr>
            <a:picLocks noChangeAspect="1"/>
          </p:cNvPicPr>
          <p:nvPr/>
        </p:nvPicPr>
        <p:blipFill>
          <a:blip r:embed="rId2"/>
          <a:stretch>
            <a:fillRect/>
          </a:stretch>
        </p:blipFill>
        <p:spPr>
          <a:xfrm>
            <a:off x="504001" y="1219308"/>
            <a:ext cx="6296904" cy="5134692"/>
          </a:xfrm>
          <a:prstGeom prst="rect">
            <a:avLst/>
          </a:prstGeom>
        </p:spPr>
      </p:pic>
      <p:pic>
        <p:nvPicPr>
          <p:cNvPr id="7" name="Picture 6">
            <a:extLst>
              <a:ext uri="{FF2B5EF4-FFF2-40B4-BE49-F238E27FC236}">
                <a16:creationId xmlns:a16="http://schemas.microsoft.com/office/drawing/2014/main" id="{8D45A149-F8EC-FA72-A237-E5B2307E39F4}"/>
              </a:ext>
            </a:extLst>
          </p:cNvPr>
          <p:cNvPicPr>
            <a:picLocks noChangeAspect="1"/>
          </p:cNvPicPr>
          <p:nvPr/>
        </p:nvPicPr>
        <p:blipFill>
          <a:blip r:embed="rId3"/>
          <a:stretch>
            <a:fillRect/>
          </a:stretch>
        </p:blipFill>
        <p:spPr>
          <a:xfrm>
            <a:off x="7021039" y="209816"/>
            <a:ext cx="4983077" cy="2942176"/>
          </a:xfrm>
          <a:prstGeom prst="rect">
            <a:avLst/>
          </a:prstGeom>
        </p:spPr>
      </p:pic>
      <p:pic>
        <p:nvPicPr>
          <p:cNvPr id="9" name="Picture 8">
            <a:extLst>
              <a:ext uri="{FF2B5EF4-FFF2-40B4-BE49-F238E27FC236}">
                <a16:creationId xmlns:a16="http://schemas.microsoft.com/office/drawing/2014/main" id="{9B71E331-B3BE-56EA-DFE3-2D3BBB7440EF}"/>
              </a:ext>
            </a:extLst>
          </p:cNvPr>
          <p:cNvPicPr>
            <a:picLocks noChangeAspect="1"/>
          </p:cNvPicPr>
          <p:nvPr/>
        </p:nvPicPr>
        <p:blipFill>
          <a:blip r:embed="rId4"/>
          <a:stretch>
            <a:fillRect/>
          </a:stretch>
        </p:blipFill>
        <p:spPr>
          <a:xfrm>
            <a:off x="7115799" y="3351086"/>
            <a:ext cx="4983077" cy="3184996"/>
          </a:xfrm>
          <a:prstGeom prst="rect">
            <a:avLst/>
          </a:prstGeom>
        </p:spPr>
      </p:pic>
    </p:spTree>
    <p:extLst>
      <p:ext uri="{BB962C8B-B14F-4D97-AF65-F5344CB8AC3E}">
        <p14:creationId xmlns:p14="http://schemas.microsoft.com/office/powerpoint/2010/main" val="122438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7D0AA-4308-4DC7-7432-32B671807CA2}"/>
              </a:ext>
            </a:extLst>
          </p:cNvPr>
          <p:cNvSpPr>
            <a:spLocks noGrp="1"/>
          </p:cNvSpPr>
          <p:nvPr>
            <p:ph type="title"/>
          </p:nvPr>
        </p:nvSpPr>
        <p:spPr/>
        <p:txBody>
          <a:bodyPr/>
          <a:lstStyle/>
          <a:p>
            <a:r>
              <a:rPr lang="en-US" dirty="0"/>
              <a:t>Four notebooks:</a:t>
            </a:r>
            <a:endParaRPr lang="en-DK" dirty="0"/>
          </a:p>
        </p:txBody>
      </p:sp>
      <p:sp>
        <p:nvSpPr>
          <p:cNvPr id="6" name="Text Placeholder 5">
            <a:extLst>
              <a:ext uri="{FF2B5EF4-FFF2-40B4-BE49-F238E27FC236}">
                <a16:creationId xmlns:a16="http://schemas.microsoft.com/office/drawing/2014/main" id="{329B4478-D34E-2C29-E10D-A69A07D20C83}"/>
              </a:ext>
            </a:extLst>
          </p:cNvPr>
          <p:cNvSpPr>
            <a:spLocks noGrp="1"/>
          </p:cNvSpPr>
          <p:nvPr>
            <p:ph type="body" sz="quarter" idx="10"/>
          </p:nvPr>
        </p:nvSpPr>
        <p:spPr>
          <a:xfrm>
            <a:off x="504000" y="1172328"/>
            <a:ext cx="11186477" cy="4787900"/>
          </a:xfrm>
        </p:spPr>
        <p:txBody>
          <a:bodyPr/>
          <a:lstStyle/>
          <a:p>
            <a:r>
              <a:rPr lang="en-US" dirty="0"/>
              <a:t>- </a:t>
            </a:r>
            <a:r>
              <a:rPr lang="en-US" dirty="0" err="1"/>
              <a:t>Filtering_data</a:t>
            </a:r>
            <a:r>
              <a:rPr lang="en-US" dirty="0"/>
              <a:t>: you will find the original dataset “</a:t>
            </a:r>
            <a:r>
              <a:rPr lang="en-US" dirty="0" err="1"/>
              <a:t>data_thesis</a:t>
            </a:r>
            <a:r>
              <a:rPr lang="en-US" dirty="0"/>
              <a:t>” and how I filtered out the sessions. </a:t>
            </a:r>
          </a:p>
          <a:p>
            <a:pPr lvl="2">
              <a:buNone/>
            </a:pPr>
            <a:r>
              <a:rPr lang="de-DE" sz="1600" dirty="0"/>
              <a:t>- </a:t>
            </a:r>
            <a:r>
              <a:rPr lang="de-DE" sz="1600" dirty="0" err="1"/>
              <a:t>Excluded</a:t>
            </a:r>
            <a:r>
              <a:rPr lang="de-DE" sz="1600" dirty="0"/>
              <a:t> </a:t>
            </a:r>
            <a:r>
              <a:rPr lang="de-DE" sz="1600" dirty="0" err="1"/>
              <a:t>of</a:t>
            </a:r>
            <a:r>
              <a:rPr lang="de-DE" sz="1600" dirty="0"/>
              <a:t> </a:t>
            </a:r>
            <a:r>
              <a:rPr lang="de-DE" sz="1600" dirty="0" err="1"/>
              <a:t>timed</a:t>
            </a:r>
            <a:r>
              <a:rPr lang="de-DE" sz="1600" dirty="0"/>
              <a:t>-out </a:t>
            </a:r>
            <a:r>
              <a:rPr lang="de-DE" sz="1600" dirty="0" err="1"/>
              <a:t>trials</a:t>
            </a:r>
            <a:r>
              <a:rPr lang="de-DE" sz="1600" dirty="0"/>
              <a:t>. </a:t>
            </a:r>
            <a:r>
              <a:rPr lang="de-DE" sz="1600" dirty="0" err="1"/>
              <a:t>They</a:t>
            </a:r>
            <a:r>
              <a:rPr lang="de-DE" sz="1600" dirty="0"/>
              <a:t> </a:t>
            </a:r>
            <a:r>
              <a:rPr lang="de-DE" sz="1600" dirty="0" err="1"/>
              <a:t>didn‘t</a:t>
            </a:r>
            <a:r>
              <a:rPr lang="de-DE" sz="1600" dirty="0"/>
              <a:t> </a:t>
            </a:r>
            <a:r>
              <a:rPr lang="de-DE" sz="1600" dirty="0" err="1"/>
              <a:t>really</a:t>
            </a:r>
            <a:r>
              <a:rPr lang="de-DE" sz="1600" dirty="0"/>
              <a:t> </a:t>
            </a:r>
            <a:r>
              <a:rPr lang="de-DE" sz="1600" dirty="0" err="1"/>
              <a:t>have</a:t>
            </a:r>
            <a:r>
              <a:rPr lang="de-DE" sz="1600" dirty="0"/>
              <a:t> an </a:t>
            </a:r>
            <a:r>
              <a:rPr lang="de-DE" sz="1600" dirty="0" err="1"/>
              <a:t>impact</a:t>
            </a:r>
            <a:r>
              <a:rPr lang="de-DE" sz="1600" dirty="0"/>
              <a:t>, </a:t>
            </a:r>
            <a:r>
              <a:rPr lang="de-DE" sz="1600" dirty="0" err="1"/>
              <a:t>did</a:t>
            </a:r>
            <a:r>
              <a:rPr lang="de-DE" sz="1600" dirty="0"/>
              <a:t> not </a:t>
            </a:r>
            <a:r>
              <a:rPr lang="de-DE" sz="1600" dirty="0" err="1"/>
              <a:t>contribute</a:t>
            </a:r>
            <a:r>
              <a:rPr lang="de-DE" sz="1600" dirty="0"/>
              <a:t> </a:t>
            </a:r>
            <a:r>
              <a:rPr lang="de-DE" sz="1600" dirty="0" err="1"/>
              <a:t>much</a:t>
            </a:r>
            <a:r>
              <a:rPr lang="de-DE" sz="1600" dirty="0"/>
              <a:t> </a:t>
            </a:r>
            <a:r>
              <a:rPr lang="de-DE" sz="1600" dirty="0" err="1"/>
              <a:t>to</a:t>
            </a:r>
            <a:r>
              <a:rPr lang="de-DE" sz="1600" dirty="0"/>
              <a:t> </a:t>
            </a:r>
            <a:r>
              <a:rPr lang="de-DE" sz="1600" dirty="0" err="1"/>
              <a:t>the</a:t>
            </a:r>
            <a:r>
              <a:rPr lang="de-DE" sz="1600" dirty="0"/>
              <a:t> </a:t>
            </a:r>
            <a:r>
              <a:rPr lang="de-DE" sz="1600" dirty="0" err="1"/>
              <a:t>analysis</a:t>
            </a:r>
            <a:r>
              <a:rPr lang="de-DE" sz="1600" dirty="0"/>
              <a:t>. </a:t>
            </a:r>
          </a:p>
          <a:p>
            <a:pPr lvl="2">
              <a:buNone/>
            </a:pPr>
            <a:r>
              <a:rPr lang="de-DE" sz="1600" dirty="0"/>
              <a:t>- </a:t>
            </a:r>
            <a:r>
              <a:rPr lang="de-DE" sz="1600" dirty="0" err="1"/>
              <a:t>Filtered</a:t>
            </a:r>
            <a:r>
              <a:rPr lang="de-DE" sz="1600" dirty="0"/>
              <a:t> out </a:t>
            </a:r>
            <a:r>
              <a:rPr lang="de-DE" sz="1600" dirty="0" err="1"/>
              <a:t>sessions</a:t>
            </a:r>
            <a:r>
              <a:rPr lang="de-DE" sz="1600" dirty="0"/>
              <a:t> </a:t>
            </a:r>
            <a:r>
              <a:rPr lang="de-DE" sz="1600" dirty="0" err="1"/>
              <a:t>that</a:t>
            </a:r>
            <a:r>
              <a:rPr lang="de-DE" sz="1600" dirty="0"/>
              <a:t> </a:t>
            </a:r>
            <a:r>
              <a:rPr lang="de-DE" sz="1600" dirty="0" err="1"/>
              <a:t>didn‘t</a:t>
            </a:r>
            <a:r>
              <a:rPr lang="de-DE" sz="1600" dirty="0"/>
              <a:t> </a:t>
            </a:r>
            <a:r>
              <a:rPr lang="de-DE" sz="1600" dirty="0" err="1"/>
              <a:t>go</a:t>
            </a:r>
            <a:r>
              <a:rPr lang="de-DE" sz="1600" dirty="0"/>
              <a:t> </a:t>
            </a:r>
            <a:r>
              <a:rPr lang="de-DE" sz="1600" dirty="0" err="1"/>
              <a:t>beyond</a:t>
            </a:r>
            <a:r>
              <a:rPr lang="de-DE" sz="1600" dirty="0"/>
              <a:t> </a:t>
            </a:r>
            <a:r>
              <a:rPr lang="de-DE" sz="1600" dirty="0" err="1"/>
              <a:t>the</a:t>
            </a:r>
            <a:r>
              <a:rPr lang="de-DE" sz="1600" dirty="0"/>
              <a:t> Easy </a:t>
            </a:r>
            <a:r>
              <a:rPr lang="de-DE" sz="1600" dirty="0" err="1"/>
              <a:t>level</a:t>
            </a:r>
            <a:r>
              <a:rPr lang="de-DE" sz="1600" dirty="0"/>
              <a:t> (</a:t>
            </a:r>
            <a:r>
              <a:rPr lang="de-DE" sz="1600" dirty="0" err="1"/>
              <a:t>when</a:t>
            </a:r>
            <a:r>
              <a:rPr lang="de-DE" sz="1600" dirty="0"/>
              <a:t> </a:t>
            </a:r>
            <a:r>
              <a:rPr lang="de-DE" sz="1600" dirty="0" err="1"/>
              <a:t>analyzing</a:t>
            </a:r>
            <a:r>
              <a:rPr lang="de-DE" sz="1600" dirty="0"/>
              <a:t> </a:t>
            </a:r>
            <a:r>
              <a:rPr lang="de-DE" sz="1600" dirty="0" err="1"/>
              <a:t>difficulty</a:t>
            </a:r>
            <a:r>
              <a:rPr lang="de-DE" sz="1600" dirty="0"/>
              <a:t> </a:t>
            </a:r>
            <a:r>
              <a:rPr lang="de-DE" sz="1600" dirty="0" err="1"/>
              <a:t>level</a:t>
            </a:r>
            <a:r>
              <a:rPr lang="de-DE" sz="1600" dirty="0"/>
              <a:t>). </a:t>
            </a:r>
          </a:p>
          <a:p>
            <a:pPr lvl="2">
              <a:buNone/>
            </a:pPr>
            <a:r>
              <a:rPr lang="de-DE" sz="1600" dirty="0"/>
              <a:t>- </a:t>
            </a:r>
            <a:r>
              <a:rPr lang="de-DE" sz="1600" dirty="0" err="1"/>
              <a:t>Filtered</a:t>
            </a:r>
            <a:r>
              <a:rPr lang="de-DE" sz="1600" dirty="0"/>
              <a:t> out </a:t>
            </a:r>
            <a:r>
              <a:rPr lang="de-DE" sz="1600" dirty="0" err="1"/>
              <a:t>sessions</a:t>
            </a:r>
            <a:r>
              <a:rPr lang="de-DE" sz="1600" dirty="0"/>
              <a:t> </a:t>
            </a:r>
            <a:r>
              <a:rPr lang="de-DE" sz="1600" dirty="0" err="1"/>
              <a:t>that</a:t>
            </a:r>
            <a:r>
              <a:rPr lang="de-DE" sz="1600" dirty="0"/>
              <a:t> </a:t>
            </a:r>
            <a:r>
              <a:rPr lang="de-DE" sz="1600" dirty="0" err="1"/>
              <a:t>completed</a:t>
            </a:r>
            <a:r>
              <a:rPr lang="de-DE" sz="1600" dirty="0"/>
              <a:t> 10 </a:t>
            </a:r>
            <a:r>
              <a:rPr lang="de-DE" sz="1600" dirty="0" err="1"/>
              <a:t>or</a:t>
            </a:r>
            <a:r>
              <a:rPr lang="de-DE" sz="1600" dirty="0"/>
              <a:t> </a:t>
            </a:r>
            <a:r>
              <a:rPr lang="de-DE" sz="1600" dirty="0" err="1"/>
              <a:t>less</a:t>
            </a:r>
            <a:r>
              <a:rPr lang="de-DE" sz="1600" dirty="0"/>
              <a:t> </a:t>
            </a:r>
            <a:r>
              <a:rPr lang="de-DE" sz="1600" dirty="0" err="1"/>
              <a:t>trials</a:t>
            </a:r>
            <a:r>
              <a:rPr lang="de-DE" sz="1600" dirty="0"/>
              <a:t>. </a:t>
            </a:r>
          </a:p>
          <a:p>
            <a:pPr lvl="2">
              <a:buNone/>
            </a:pPr>
            <a:r>
              <a:rPr lang="de-DE" sz="1600" dirty="0"/>
              <a:t>- </a:t>
            </a:r>
            <a:r>
              <a:rPr lang="de-DE" sz="1600" dirty="0" err="1"/>
              <a:t>Created</a:t>
            </a:r>
            <a:r>
              <a:rPr lang="de-DE" sz="1600" dirty="0"/>
              <a:t> a </a:t>
            </a:r>
            <a:r>
              <a:rPr lang="de-DE" sz="1600" dirty="0" err="1"/>
              <a:t>series</a:t>
            </a:r>
            <a:r>
              <a:rPr lang="de-DE" sz="1600" dirty="0"/>
              <a:t> </a:t>
            </a:r>
            <a:r>
              <a:rPr lang="de-DE" sz="1600" dirty="0" err="1"/>
              <a:t>of</a:t>
            </a:r>
            <a:r>
              <a:rPr lang="de-DE" sz="1600" dirty="0"/>
              <a:t> </a:t>
            </a:r>
            <a:r>
              <a:rPr lang="de-DE" sz="1600" dirty="0" err="1"/>
              <a:t>datasets</a:t>
            </a:r>
            <a:r>
              <a:rPr lang="de-DE" sz="1600" dirty="0"/>
              <a:t> </a:t>
            </a:r>
            <a:r>
              <a:rPr lang="de-DE" sz="1600" dirty="0" err="1"/>
              <a:t>to</a:t>
            </a:r>
            <a:r>
              <a:rPr lang="de-DE" sz="1600" dirty="0"/>
              <a:t> </a:t>
            </a:r>
            <a:r>
              <a:rPr lang="de-DE" sz="1600" dirty="0" err="1"/>
              <a:t>organize</a:t>
            </a:r>
            <a:r>
              <a:rPr lang="de-DE" sz="1600" dirty="0"/>
              <a:t> </a:t>
            </a:r>
            <a:r>
              <a:rPr lang="de-DE" sz="1600" dirty="0" err="1"/>
              <a:t>data</a:t>
            </a:r>
            <a:r>
              <a:rPr lang="de-DE" sz="1600" dirty="0"/>
              <a:t> </a:t>
            </a:r>
            <a:r>
              <a:rPr lang="de-DE" sz="1600" dirty="0" err="1"/>
              <a:t>by</a:t>
            </a:r>
            <a:r>
              <a:rPr lang="de-DE" sz="1600" dirty="0"/>
              <a:t> </a:t>
            </a:r>
            <a:r>
              <a:rPr lang="de-DE" sz="1600" dirty="0" err="1"/>
              <a:t>session</a:t>
            </a:r>
            <a:r>
              <a:rPr lang="de-DE" sz="1600" dirty="0"/>
              <a:t>, </a:t>
            </a:r>
            <a:r>
              <a:rPr lang="de-DE" sz="1600" dirty="0" err="1"/>
              <a:t>trialno</a:t>
            </a:r>
            <a:r>
              <a:rPr lang="de-DE" sz="1600" dirty="0"/>
              <a:t>, </a:t>
            </a:r>
            <a:r>
              <a:rPr lang="de-DE" sz="1600" dirty="0" err="1"/>
              <a:t>difficulty</a:t>
            </a:r>
            <a:r>
              <a:rPr lang="de-DE" sz="1600" dirty="0"/>
              <a:t> </a:t>
            </a:r>
            <a:r>
              <a:rPr lang="de-DE" sz="1600" dirty="0" err="1"/>
              <a:t>level</a:t>
            </a:r>
            <a:r>
              <a:rPr lang="de-DE" sz="1600" dirty="0"/>
              <a:t>, </a:t>
            </a:r>
            <a:r>
              <a:rPr lang="de-DE" sz="1600" dirty="0" err="1"/>
              <a:t>prior</a:t>
            </a:r>
            <a:r>
              <a:rPr lang="de-DE" sz="1600" dirty="0"/>
              <a:t> </a:t>
            </a:r>
            <a:r>
              <a:rPr lang="de-DE" sz="1600" dirty="0" err="1"/>
              <a:t>accuracy</a:t>
            </a:r>
            <a:r>
              <a:rPr lang="de-DE" sz="1600" dirty="0"/>
              <a:t>. </a:t>
            </a:r>
          </a:p>
          <a:p>
            <a:pPr lvl="2">
              <a:buNone/>
            </a:pPr>
            <a:r>
              <a:rPr lang="de-DE" sz="1600" dirty="0"/>
              <a:t>- Note: </a:t>
            </a:r>
            <a:r>
              <a:rPr lang="de-DE" sz="1600" dirty="0" err="1"/>
              <a:t>LookDur</a:t>
            </a:r>
            <a:r>
              <a:rPr lang="de-DE" sz="1600" dirty="0"/>
              <a:t> variables </a:t>
            </a:r>
            <a:r>
              <a:rPr lang="de-DE" sz="1600" dirty="0" err="1"/>
              <a:t>include</a:t>
            </a:r>
            <a:r>
              <a:rPr lang="de-DE" sz="1600" dirty="0"/>
              <a:t> </a:t>
            </a:r>
            <a:r>
              <a:rPr lang="de-DE" sz="1600" dirty="0" err="1"/>
              <a:t>duration</a:t>
            </a:r>
            <a:r>
              <a:rPr lang="de-DE" sz="1600" dirty="0"/>
              <a:t> </a:t>
            </a:r>
            <a:r>
              <a:rPr lang="de-DE" sz="1600" dirty="0" err="1"/>
              <a:t>of</a:t>
            </a:r>
            <a:r>
              <a:rPr lang="de-DE" sz="1600" dirty="0"/>
              <a:t> </a:t>
            </a:r>
            <a:r>
              <a:rPr lang="de-DE" sz="1600" dirty="0" err="1"/>
              <a:t>fixations</a:t>
            </a:r>
            <a:r>
              <a:rPr lang="de-DE" sz="1600" dirty="0"/>
              <a:t> + </a:t>
            </a:r>
            <a:r>
              <a:rPr lang="de-DE" sz="1600" dirty="0" err="1"/>
              <a:t>saccades</a:t>
            </a:r>
            <a:endParaRPr lang="de-DE" sz="1600" dirty="0"/>
          </a:p>
          <a:p>
            <a:pPr lvl="2">
              <a:buNone/>
            </a:pPr>
            <a:endParaRPr lang="de-DE" sz="1600" dirty="0"/>
          </a:p>
          <a:p>
            <a:pPr marL="0" lvl="1" indent="0">
              <a:buNone/>
            </a:pPr>
            <a:r>
              <a:rPr lang="en-US" dirty="0"/>
              <a:t>- Difficulty &amp;</a:t>
            </a:r>
            <a:r>
              <a:rPr lang="en-US" dirty="0" err="1"/>
              <a:t>Accuracy_Analysis</a:t>
            </a:r>
            <a:r>
              <a:rPr lang="en-US" dirty="0"/>
              <a:t>: It focuses on these two features</a:t>
            </a:r>
          </a:p>
          <a:p>
            <a:pPr marL="0" lvl="1" indent="0">
              <a:buNone/>
            </a:pPr>
            <a:endParaRPr lang="en-US" dirty="0"/>
          </a:p>
          <a:p>
            <a:pPr marL="0" lvl="1" indent="0">
              <a:buNone/>
            </a:pPr>
            <a:r>
              <a:rPr lang="en-US" dirty="0"/>
              <a:t>- </a:t>
            </a:r>
            <a:r>
              <a:rPr lang="en-US" dirty="0" err="1"/>
              <a:t>Previous_Trials_Analysis</a:t>
            </a:r>
            <a:r>
              <a:rPr lang="en-US" dirty="0"/>
              <a:t>: It focuses on </a:t>
            </a:r>
            <a:r>
              <a:rPr lang="en-US" dirty="0" err="1"/>
              <a:t>prior_accuracy</a:t>
            </a:r>
            <a:endParaRPr lang="en-US" dirty="0"/>
          </a:p>
          <a:p>
            <a:pPr marL="0" lvl="1" indent="0">
              <a:buNone/>
            </a:pPr>
            <a:endParaRPr lang="en-US" dirty="0"/>
          </a:p>
          <a:p>
            <a:pPr marL="0" lvl="1" indent="0">
              <a:buNone/>
            </a:pPr>
            <a:r>
              <a:rPr lang="en-US" dirty="0"/>
              <a:t>- </a:t>
            </a:r>
            <a:r>
              <a:rPr lang="en-US" dirty="0" err="1"/>
              <a:t>Temporal_analysis</a:t>
            </a:r>
            <a:r>
              <a:rPr lang="en-US" dirty="0"/>
              <a:t>: focuses on babies’ progression over time. </a:t>
            </a:r>
            <a:endParaRPr lang="en-DK" dirty="0"/>
          </a:p>
        </p:txBody>
      </p:sp>
    </p:spTree>
    <p:extLst>
      <p:ext uri="{BB962C8B-B14F-4D97-AF65-F5344CB8AC3E}">
        <p14:creationId xmlns:p14="http://schemas.microsoft.com/office/powerpoint/2010/main" val="43413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73871-2DE8-178E-7E78-FD0B86580B87}"/>
              </a:ext>
            </a:extLst>
          </p:cNvPr>
          <p:cNvSpPr>
            <a:spLocks noGrp="1"/>
          </p:cNvSpPr>
          <p:nvPr>
            <p:ph type="title"/>
          </p:nvPr>
        </p:nvSpPr>
        <p:spPr/>
        <p:txBody>
          <a:bodyPr/>
          <a:lstStyle/>
          <a:p>
            <a:r>
              <a:rPr lang="en-US" dirty="0"/>
              <a:t>Summary Difficulty and Accuracy Analysis</a:t>
            </a:r>
            <a:endParaRPr lang="en-DK" dirty="0"/>
          </a:p>
        </p:txBody>
      </p:sp>
      <p:sp>
        <p:nvSpPr>
          <p:cNvPr id="4" name="Textplatzhalter 1">
            <a:extLst>
              <a:ext uri="{FF2B5EF4-FFF2-40B4-BE49-F238E27FC236}">
                <a16:creationId xmlns:a16="http://schemas.microsoft.com/office/drawing/2014/main" id="{C7ACFC94-A14B-C4A8-45AE-950653CA6034}"/>
              </a:ext>
            </a:extLst>
          </p:cNvPr>
          <p:cNvSpPr txBox="1">
            <a:spLocks noGrp="1"/>
          </p:cNvSpPr>
          <p:nvPr>
            <p:ph type="body" sz="quarter" idx="10"/>
          </p:nvPr>
        </p:nvSpPr>
        <p:spPr bwMode="black">
          <a:xfrm>
            <a:off x="501650" y="1557338"/>
            <a:ext cx="11187113" cy="4787900"/>
          </a:xfrm>
          <a:prstGeom prst="rect">
            <a:avLst/>
          </a:prstGeom>
        </p:spPr>
        <p:txBody>
          <a:bodyPr vert="horz" lIns="0" tIns="0" rIns="0" bIns="0" rtlCol="0">
            <a:normAutofit/>
          </a:bodyPr>
          <a:lstStyle>
            <a:lvl1pPr marL="0" indent="0" algn="l" defTabSz="1088558" rtl="0" eaLnBrk="1" latinLnBrk="0" hangingPunct="1">
              <a:spcBef>
                <a:spcPts val="1800"/>
              </a:spcBef>
              <a:buClrTx/>
              <a:buSzPct val="8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Roboto" panose="02000000000000000000" pitchFamily="2" charset="0"/>
              <a:buNone/>
            </a:pPr>
            <a:r>
              <a:rPr lang="de-DE" sz="1600" dirty="0"/>
              <a:t>In </a:t>
            </a:r>
            <a:r>
              <a:rPr lang="de-DE" sz="1600" dirty="0" err="1"/>
              <a:t>summary</a:t>
            </a:r>
            <a:r>
              <a:rPr lang="de-DE" sz="1600" dirty="0"/>
              <a:t>:</a:t>
            </a:r>
          </a:p>
          <a:p>
            <a:pPr>
              <a:buFont typeface="Roboto" panose="02000000000000000000" pitchFamily="2" charset="0"/>
              <a:buNone/>
            </a:pPr>
            <a:r>
              <a:rPr lang="de-DE" sz="1600" dirty="0"/>
              <a:t>- The </a:t>
            </a:r>
            <a:r>
              <a:rPr lang="de-DE" sz="1600" dirty="0" err="1"/>
              <a:t>more</a:t>
            </a:r>
            <a:r>
              <a:rPr lang="de-DE" sz="1600" dirty="0"/>
              <a:t> </a:t>
            </a:r>
            <a:r>
              <a:rPr lang="de-DE" sz="1600" dirty="0" err="1"/>
              <a:t>complex</a:t>
            </a:r>
            <a:r>
              <a:rPr lang="de-DE" sz="1600" dirty="0"/>
              <a:t> </a:t>
            </a:r>
            <a:r>
              <a:rPr lang="de-DE" sz="1600" dirty="0" err="1"/>
              <a:t>the</a:t>
            </a:r>
            <a:r>
              <a:rPr lang="de-DE" sz="1600" dirty="0"/>
              <a:t> </a:t>
            </a:r>
            <a:r>
              <a:rPr lang="de-DE" sz="1600" dirty="0" err="1"/>
              <a:t>task</a:t>
            </a:r>
            <a:r>
              <a:rPr lang="de-DE" sz="1600" dirty="0"/>
              <a:t>, </a:t>
            </a:r>
            <a:r>
              <a:rPr lang="de-DE" sz="1600" dirty="0" err="1"/>
              <a:t>the</a:t>
            </a:r>
            <a:r>
              <a:rPr lang="de-DE" sz="1600" dirty="0"/>
              <a:t> </a:t>
            </a:r>
            <a:r>
              <a:rPr lang="de-DE" sz="1600" dirty="0" err="1"/>
              <a:t>longer</a:t>
            </a:r>
            <a:r>
              <a:rPr lang="de-DE" sz="1600" dirty="0"/>
              <a:t> </a:t>
            </a:r>
            <a:r>
              <a:rPr lang="de-DE" sz="1600" dirty="0" err="1"/>
              <a:t>the</a:t>
            </a:r>
            <a:r>
              <a:rPr lang="de-DE" sz="1600" dirty="0"/>
              <a:t> </a:t>
            </a:r>
            <a:r>
              <a:rPr lang="de-DE" sz="1600" dirty="0" err="1"/>
              <a:t>exploration</a:t>
            </a:r>
            <a:r>
              <a:rPr lang="de-DE" sz="1600" dirty="0"/>
              <a:t> (</a:t>
            </a:r>
            <a:r>
              <a:rPr lang="de-DE" sz="1600" dirty="0" err="1"/>
              <a:t>exploration</a:t>
            </a:r>
            <a:r>
              <a:rPr lang="de-DE" sz="1600" dirty="0"/>
              <a:t> </a:t>
            </a:r>
            <a:r>
              <a:rPr lang="de-DE" sz="1600" dirty="0" err="1"/>
              <a:t>period</a:t>
            </a:r>
            <a:r>
              <a:rPr lang="de-DE" sz="1600" dirty="0"/>
              <a:t> </a:t>
            </a:r>
            <a:r>
              <a:rPr lang="de-DE" sz="1600" dirty="0" err="1"/>
              <a:t>duration</a:t>
            </a:r>
            <a:r>
              <a:rPr lang="de-DE" sz="1600" dirty="0"/>
              <a:t>, </a:t>
            </a:r>
            <a:r>
              <a:rPr lang="de-DE" sz="1600" dirty="0" err="1"/>
              <a:t>duration</a:t>
            </a:r>
            <a:r>
              <a:rPr lang="de-DE" sz="1600" dirty="0"/>
              <a:t> </a:t>
            </a:r>
            <a:r>
              <a:rPr lang="de-DE" sz="1600" dirty="0" err="1"/>
              <a:t>of</a:t>
            </a:r>
            <a:r>
              <a:rPr lang="de-DE" sz="1600" dirty="0"/>
              <a:t> </a:t>
            </a:r>
            <a:r>
              <a:rPr lang="de-DE" sz="1600" dirty="0" err="1"/>
              <a:t>exploration</a:t>
            </a:r>
            <a:r>
              <a:rPr lang="de-DE" sz="1600" dirty="0"/>
              <a:t> </a:t>
            </a:r>
            <a:r>
              <a:rPr lang="de-DE" sz="1600" dirty="0" err="1"/>
              <a:t>of</a:t>
            </a:r>
            <a:r>
              <a:rPr lang="de-DE" sz="1600" dirty="0"/>
              <a:t> </a:t>
            </a:r>
            <a:r>
              <a:rPr lang="de-DE" sz="1600" dirty="0" err="1"/>
              <a:t>bottom</a:t>
            </a:r>
            <a:r>
              <a:rPr lang="de-DE" sz="1600" dirty="0"/>
              <a:t> </a:t>
            </a:r>
            <a:r>
              <a:rPr lang="de-DE" sz="1600" dirty="0" err="1"/>
              <a:t>cards</a:t>
            </a:r>
            <a:r>
              <a:rPr lang="de-DE" sz="1600" dirty="0"/>
              <a:t>, </a:t>
            </a:r>
            <a:r>
              <a:rPr lang="de-DE" sz="1600" dirty="0" err="1"/>
              <a:t>number</a:t>
            </a:r>
            <a:r>
              <a:rPr lang="de-DE" sz="1600" dirty="0"/>
              <a:t> </a:t>
            </a:r>
            <a:r>
              <a:rPr lang="de-DE" sz="1600" dirty="0" err="1"/>
              <a:t>of</a:t>
            </a:r>
            <a:r>
              <a:rPr lang="de-DE" sz="1600" dirty="0"/>
              <a:t> </a:t>
            </a:r>
            <a:r>
              <a:rPr lang="de-DE" sz="1600" dirty="0" err="1"/>
              <a:t>fixations</a:t>
            </a:r>
            <a:r>
              <a:rPr lang="de-DE" sz="1600" dirty="0"/>
              <a:t> </a:t>
            </a:r>
            <a:r>
              <a:rPr lang="de-DE" sz="1600" dirty="0" err="1"/>
              <a:t>of</a:t>
            </a:r>
            <a:r>
              <a:rPr lang="de-DE" sz="1600" dirty="0"/>
              <a:t> </a:t>
            </a:r>
            <a:r>
              <a:rPr lang="de-DE" sz="1600" dirty="0" err="1"/>
              <a:t>bottom</a:t>
            </a:r>
            <a:r>
              <a:rPr lang="de-DE" sz="1600" dirty="0"/>
              <a:t> </a:t>
            </a:r>
            <a:r>
              <a:rPr lang="de-DE" sz="1600" dirty="0" err="1"/>
              <a:t>cards</a:t>
            </a:r>
            <a:r>
              <a:rPr lang="de-DE" sz="1600" dirty="0"/>
              <a:t> – not </a:t>
            </a:r>
            <a:r>
              <a:rPr lang="de-DE" sz="1600" dirty="0" err="1"/>
              <a:t>for</a:t>
            </a:r>
            <a:r>
              <a:rPr lang="de-DE" sz="1600" dirty="0"/>
              <a:t> </a:t>
            </a:r>
            <a:r>
              <a:rPr lang="de-DE" sz="1600" dirty="0" err="1"/>
              <a:t>number</a:t>
            </a:r>
            <a:r>
              <a:rPr lang="de-DE" sz="1600" dirty="0"/>
              <a:t> </a:t>
            </a:r>
            <a:r>
              <a:rPr lang="de-DE" sz="1600" dirty="0" err="1"/>
              <a:t>of</a:t>
            </a:r>
            <a:r>
              <a:rPr lang="de-DE" sz="1600" dirty="0"/>
              <a:t> </a:t>
            </a:r>
            <a:r>
              <a:rPr lang="de-DE" sz="1600" dirty="0" err="1"/>
              <a:t>switches</a:t>
            </a:r>
            <a:r>
              <a:rPr lang="de-DE" sz="1600" dirty="0"/>
              <a:t> </a:t>
            </a:r>
            <a:r>
              <a:rPr lang="de-DE" sz="1600" dirty="0" err="1"/>
              <a:t>between</a:t>
            </a:r>
            <a:r>
              <a:rPr lang="de-DE" sz="1600" dirty="0"/>
              <a:t> </a:t>
            </a:r>
            <a:r>
              <a:rPr lang="de-DE" sz="1600" dirty="0" err="1"/>
              <a:t>the</a:t>
            </a:r>
            <a:r>
              <a:rPr lang="de-DE" sz="1600" dirty="0"/>
              <a:t> </a:t>
            </a:r>
            <a:r>
              <a:rPr lang="de-DE" sz="1600" dirty="0" err="1"/>
              <a:t>bottom</a:t>
            </a:r>
            <a:r>
              <a:rPr lang="de-DE" sz="1600" dirty="0"/>
              <a:t> </a:t>
            </a:r>
            <a:r>
              <a:rPr lang="de-DE" sz="1600" dirty="0" err="1"/>
              <a:t>cards</a:t>
            </a:r>
            <a:r>
              <a:rPr lang="de-DE" sz="1600" dirty="0"/>
              <a:t> </a:t>
            </a:r>
            <a:r>
              <a:rPr lang="de-DE" sz="1600" dirty="0" err="1"/>
              <a:t>during</a:t>
            </a:r>
            <a:r>
              <a:rPr lang="de-DE" sz="1600" dirty="0"/>
              <a:t> </a:t>
            </a:r>
            <a:r>
              <a:rPr lang="de-DE" sz="1600" dirty="0" err="1"/>
              <a:t>this</a:t>
            </a:r>
            <a:r>
              <a:rPr lang="de-DE" sz="1600" dirty="0"/>
              <a:t> </a:t>
            </a:r>
            <a:r>
              <a:rPr lang="de-DE" sz="1600" dirty="0" err="1"/>
              <a:t>period</a:t>
            </a:r>
            <a:r>
              <a:rPr lang="de-DE" sz="1600" dirty="0"/>
              <a:t>, </a:t>
            </a:r>
            <a:r>
              <a:rPr lang="de-DE" sz="1600" dirty="0" err="1"/>
              <a:t>where</a:t>
            </a:r>
            <a:r>
              <a:rPr lang="de-DE" sz="1600" dirty="0"/>
              <a:t> </a:t>
            </a:r>
            <a:r>
              <a:rPr lang="de-DE" sz="1600" dirty="0" err="1"/>
              <a:t>there</a:t>
            </a:r>
            <a:r>
              <a:rPr lang="de-DE" sz="1600" dirty="0"/>
              <a:t> </a:t>
            </a:r>
            <a:r>
              <a:rPr lang="de-DE" sz="1600" dirty="0" err="1"/>
              <a:t>is</a:t>
            </a:r>
            <a:r>
              <a:rPr lang="de-DE" sz="1600" dirty="0"/>
              <a:t> </a:t>
            </a:r>
            <a:r>
              <a:rPr lang="de-DE" sz="1600" dirty="0" err="1"/>
              <a:t>no</a:t>
            </a:r>
            <a:r>
              <a:rPr lang="de-DE" sz="1600" dirty="0"/>
              <a:t> </a:t>
            </a:r>
            <a:r>
              <a:rPr lang="de-DE" sz="1600" dirty="0" err="1"/>
              <a:t>clear</a:t>
            </a:r>
            <a:r>
              <a:rPr lang="de-DE" sz="1600" dirty="0"/>
              <a:t> </a:t>
            </a:r>
            <a:r>
              <a:rPr lang="de-DE" sz="1600" dirty="0" err="1"/>
              <a:t>pattern</a:t>
            </a:r>
            <a:r>
              <a:rPr lang="de-DE" sz="1600" dirty="0"/>
              <a:t>). This </a:t>
            </a:r>
            <a:r>
              <a:rPr lang="de-DE" sz="1600" dirty="0" err="1"/>
              <a:t>applies</a:t>
            </a:r>
            <a:r>
              <a:rPr lang="de-DE" sz="1600" dirty="0"/>
              <a:t> </a:t>
            </a:r>
            <a:r>
              <a:rPr lang="de-DE" sz="1600" dirty="0" err="1"/>
              <a:t>for</a:t>
            </a:r>
            <a:r>
              <a:rPr lang="de-DE" sz="1600" dirty="0"/>
              <a:t> Easy, Medium and Hard </a:t>
            </a:r>
            <a:r>
              <a:rPr lang="de-DE" sz="1600" dirty="0" err="1"/>
              <a:t>levels</a:t>
            </a:r>
            <a:r>
              <a:rPr lang="de-DE" sz="1600" dirty="0"/>
              <a:t>. </a:t>
            </a:r>
            <a:r>
              <a:rPr lang="de-DE" sz="1600" dirty="0" err="1"/>
              <a:t>For</a:t>
            </a:r>
            <a:r>
              <a:rPr lang="de-DE" sz="1600" dirty="0"/>
              <a:t> </a:t>
            </a:r>
            <a:r>
              <a:rPr lang="de-DE" sz="1600" dirty="0" err="1"/>
              <a:t>the</a:t>
            </a:r>
            <a:r>
              <a:rPr lang="de-DE" sz="1600" dirty="0"/>
              <a:t> </a:t>
            </a:r>
            <a:r>
              <a:rPr lang="de-DE" sz="1600" dirty="0" err="1"/>
              <a:t>xHard</a:t>
            </a:r>
            <a:r>
              <a:rPr lang="de-DE" sz="1600" dirty="0"/>
              <a:t> </a:t>
            </a:r>
            <a:r>
              <a:rPr lang="de-DE" sz="1600" dirty="0" err="1"/>
              <a:t>level</a:t>
            </a:r>
            <a:r>
              <a:rPr lang="de-DE" sz="1600" dirty="0"/>
              <a:t>, </a:t>
            </a:r>
            <a:r>
              <a:rPr lang="de-DE" sz="1600" dirty="0" err="1"/>
              <a:t>numbers</a:t>
            </a:r>
            <a:r>
              <a:rPr lang="de-DE" sz="1600" dirty="0"/>
              <a:t> </a:t>
            </a:r>
            <a:r>
              <a:rPr lang="de-DE" sz="1600" dirty="0" err="1"/>
              <a:t>usually</a:t>
            </a:r>
            <a:r>
              <a:rPr lang="de-DE" sz="1600" dirty="0"/>
              <a:t> </a:t>
            </a:r>
            <a:r>
              <a:rPr lang="de-DE" sz="1600" dirty="0" err="1"/>
              <a:t>decrease</a:t>
            </a:r>
            <a:r>
              <a:rPr lang="de-DE" sz="1600" dirty="0"/>
              <a:t> (and </a:t>
            </a:r>
            <a:r>
              <a:rPr lang="de-DE" sz="1600" dirty="0" err="1"/>
              <a:t>are</a:t>
            </a:r>
            <a:r>
              <a:rPr lang="de-DE" sz="1600" dirty="0"/>
              <a:t> </a:t>
            </a:r>
            <a:r>
              <a:rPr lang="de-DE" sz="1600" dirty="0" err="1"/>
              <a:t>lower</a:t>
            </a:r>
            <a:r>
              <a:rPr lang="de-DE" sz="1600" dirty="0"/>
              <a:t> </a:t>
            </a:r>
            <a:r>
              <a:rPr lang="de-DE" sz="1600" dirty="0" err="1"/>
              <a:t>than</a:t>
            </a:r>
            <a:r>
              <a:rPr lang="de-DE" sz="1600" dirty="0"/>
              <a:t> </a:t>
            </a:r>
            <a:r>
              <a:rPr lang="de-DE" sz="1600" dirty="0" err="1"/>
              <a:t>for</a:t>
            </a:r>
            <a:r>
              <a:rPr lang="de-DE" sz="1600" dirty="0"/>
              <a:t> </a:t>
            </a:r>
            <a:r>
              <a:rPr lang="de-DE" sz="1600" dirty="0" err="1"/>
              <a:t>the</a:t>
            </a:r>
            <a:r>
              <a:rPr lang="de-DE" sz="1600" dirty="0"/>
              <a:t> Easy </a:t>
            </a:r>
            <a:r>
              <a:rPr lang="de-DE" sz="1600" dirty="0" err="1"/>
              <a:t>level</a:t>
            </a:r>
            <a:r>
              <a:rPr lang="de-DE" sz="1600" dirty="0"/>
              <a:t>), but </a:t>
            </a:r>
            <a:r>
              <a:rPr lang="de-DE" sz="1600" dirty="0" err="1"/>
              <a:t>if</a:t>
            </a:r>
            <a:r>
              <a:rPr lang="de-DE" sz="1600" dirty="0"/>
              <a:t> </a:t>
            </a:r>
            <a:r>
              <a:rPr lang="de-DE" sz="1600" dirty="0" err="1"/>
              <a:t>we</a:t>
            </a:r>
            <a:r>
              <a:rPr lang="de-DE" sz="1600" dirty="0"/>
              <a:t> </a:t>
            </a:r>
            <a:r>
              <a:rPr lang="de-DE" sz="1600" dirty="0" err="1"/>
              <a:t>see</a:t>
            </a:r>
            <a:r>
              <a:rPr lang="de-DE" sz="1600" dirty="0"/>
              <a:t> </a:t>
            </a:r>
            <a:r>
              <a:rPr lang="de-DE" sz="1600" dirty="0" err="1"/>
              <a:t>the</a:t>
            </a:r>
            <a:r>
              <a:rPr lang="de-DE" sz="1600" dirty="0"/>
              <a:t> </a:t>
            </a:r>
            <a:r>
              <a:rPr lang="de-DE" sz="1600" dirty="0" err="1"/>
              <a:t>confidence</a:t>
            </a:r>
            <a:r>
              <a:rPr lang="de-DE" sz="1600" dirty="0"/>
              <a:t> </a:t>
            </a:r>
            <a:r>
              <a:rPr lang="de-DE" sz="1600" dirty="0" err="1"/>
              <a:t>intervals</a:t>
            </a:r>
            <a:r>
              <a:rPr lang="de-DE" sz="1600" dirty="0"/>
              <a:t>, </a:t>
            </a:r>
            <a:r>
              <a:rPr lang="de-DE" sz="1600" dirty="0" err="1"/>
              <a:t>we</a:t>
            </a:r>
            <a:r>
              <a:rPr lang="de-DE" sz="1600" dirty="0"/>
              <a:t> </a:t>
            </a:r>
            <a:r>
              <a:rPr lang="de-DE" sz="1600" dirty="0" err="1"/>
              <a:t>understand</a:t>
            </a:r>
            <a:r>
              <a:rPr lang="de-DE" sz="1600" dirty="0"/>
              <a:t> </a:t>
            </a:r>
            <a:r>
              <a:rPr lang="de-DE" sz="1600" dirty="0" err="1"/>
              <a:t>that</a:t>
            </a:r>
            <a:r>
              <a:rPr lang="de-DE" sz="1600" dirty="0"/>
              <a:t> </a:t>
            </a:r>
            <a:r>
              <a:rPr lang="de-DE" sz="1600" dirty="0" err="1"/>
              <a:t>there</a:t>
            </a:r>
            <a:r>
              <a:rPr lang="de-DE" sz="1600" dirty="0"/>
              <a:t> </a:t>
            </a:r>
            <a:r>
              <a:rPr lang="de-DE" sz="1600" dirty="0" err="1"/>
              <a:t>is</a:t>
            </a:r>
            <a:r>
              <a:rPr lang="de-DE" sz="1600" dirty="0"/>
              <a:t> </a:t>
            </a:r>
            <a:r>
              <a:rPr lang="de-DE" sz="1600" dirty="0" err="1"/>
              <a:t>variability</a:t>
            </a:r>
            <a:r>
              <a:rPr lang="de-DE" sz="1600" dirty="0"/>
              <a:t>, and </a:t>
            </a:r>
            <a:r>
              <a:rPr lang="de-DE" sz="1600" dirty="0" err="1"/>
              <a:t>we</a:t>
            </a:r>
            <a:r>
              <a:rPr lang="de-DE" sz="1600" dirty="0"/>
              <a:t> also </a:t>
            </a:r>
            <a:r>
              <a:rPr lang="de-DE" sz="1600" dirty="0" err="1"/>
              <a:t>know</a:t>
            </a:r>
            <a:r>
              <a:rPr lang="de-DE" sz="1600" dirty="0"/>
              <a:t> </a:t>
            </a:r>
            <a:r>
              <a:rPr lang="de-DE" sz="1600" dirty="0" err="1"/>
              <a:t>by</a:t>
            </a:r>
            <a:r>
              <a:rPr lang="de-DE" sz="1600" dirty="0"/>
              <a:t> </a:t>
            </a:r>
            <a:r>
              <a:rPr lang="de-DE" sz="1600" dirty="0" err="1"/>
              <a:t>looking</a:t>
            </a:r>
            <a:r>
              <a:rPr lang="de-DE" sz="1600" dirty="0"/>
              <a:t> at </a:t>
            </a:r>
            <a:r>
              <a:rPr lang="de-DE" sz="1600" dirty="0" err="1"/>
              <a:t>the</a:t>
            </a:r>
            <a:r>
              <a:rPr lang="de-DE" sz="1600" dirty="0"/>
              <a:t> </a:t>
            </a:r>
            <a:r>
              <a:rPr lang="de-DE" sz="1600" dirty="0" err="1"/>
              <a:t>data</a:t>
            </a:r>
            <a:r>
              <a:rPr lang="de-DE" sz="1600" dirty="0"/>
              <a:t> </a:t>
            </a:r>
            <a:r>
              <a:rPr lang="de-DE" sz="1600" dirty="0" err="1"/>
              <a:t>that</a:t>
            </a:r>
            <a:r>
              <a:rPr lang="de-DE" sz="1600" dirty="0"/>
              <a:t> </a:t>
            </a:r>
            <a:r>
              <a:rPr lang="de-DE" sz="1600" dirty="0" err="1"/>
              <a:t>there</a:t>
            </a:r>
            <a:r>
              <a:rPr lang="de-DE" sz="1600" dirty="0"/>
              <a:t> </a:t>
            </a:r>
            <a:r>
              <a:rPr lang="de-DE" sz="1600" dirty="0" err="1"/>
              <a:t>are</a:t>
            </a:r>
            <a:r>
              <a:rPr lang="de-DE" sz="1600" dirty="0"/>
              <a:t> not so </a:t>
            </a:r>
            <a:r>
              <a:rPr lang="de-DE" sz="1600" dirty="0" err="1"/>
              <a:t>many</a:t>
            </a:r>
            <a:r>
              <a:rPr lang="de-DE" sz="1600" dirty="0"/>
              <a:t> </a:t>
            </a:r>
            <a:r>
              <a:rPr lang="de-DE" sz="1600" dirty="0" err="1"/>
              <a:t>xHard</a:t>
            </a:r>
            <a:r>
              <a:rPr lang="de-DE" sz="1600" dirty="0"/>
              <a:t> </a:t>
            </a:r>
            <a:r>
              <a:rPr lang="de-DE" sz="1600" dirty="0" err="1"/>
              <a:t>trials</a:t>
            </a:r>
            <a:r>
              <a:rPr lang="de-DE" sz="1600" dirty="0"/>
              <a:t> </a:t>
            </a:r>
            <a:r>
              <a:rPr lang="de-DE" sz="1600" dirty="0" err="1"/>
              <a:t>to</a:t>
            </a:r>
            <a:r>
              <a:rPr lang="de-DE" sz="1600" dirty="0"/>
              <a:t> </a:t>
            </a:r>
            <a:r>
              <a:rPr lang="de-DE" sz="1600" dirty="0" err="1"/>
              <a:t>start</a:t>
            </a:r>
            <a:r>
              <a:rPr lang="de-DE" sz="1600" dirty="0"/>
              <a:t> </a:t>
            </a:r>
            <a:r>
              <a:rPr lang="de-DE" sz="1600" dirty="0" err="1"/>
              <a:t>with</a:t>
            </a:r>
            <a:r>
              <a:rPr lang="de-DE" sz="1600" dirty="0"/>
              <a:t>). </a:t>
            </a:r>
            <a:r>
              <a:rPr lang="de-DE" sz="1600" dirty="0" err="1"/>
              <a:t>For</a:t>
            </a:r>
            <a:r>
              <a:rPr lang="de-DE" sz="1600" dirty="0"/>
              <a:t> </a:t>
            </a:r>
            <a:r>
              <a:rPr lang="de-DE" sz="1600" dirty="0" err="1"/>
              <a:t>how</a:t>
            </a:r>
            <a:r>
              <a:rPr lang="de-DE" sz="1600" dirty="0"/>
              <a:t> </a:t>
            </a:r>
            <a:r>
              <a:rPr lang="de-DE" sz="1600" dirty="0" err="1"/>
              <a:t>the</a:t>
            </a:r>
            <a:r>
              <a:rPr lang="de-DE" sz="1600" dirty="0"/>
              <a:t> </a:t>
            </a:r>
            <a:r>
              <a:rPr lang="de-DE" sz="1600" dirty="0" err="1"/>
              <a:t>difficulty</a:t>
            </a:r>
            <a:r>
              <a:rPr lang="de-DE" sz="1600" dirty="0"/>
              <a:t> </a:t>
            </a:r>
            <a:r>
              <a:rPr lang="de-DE" sz="1600" dirty="0" err="1"/>
              <a:t>levels</a:t>
            </a:r>
            <a:r>
              <a:rPr lang="de-DE" sz="1600" dirty="0"/>
              <a:t> </a:t>
            </a:r>
            <a:r>
              <a:rPr lang="de-DE" sz="1600" dirty="0" err="1"/>
              <a:t>impact</a:t>
            </a:r>
            <a:r>
              <a:rPr lang="de-DE" sz="1600" dirty="0"/>
              <a:t> </a:t>
            </a:r>
            <a:r>
              <a:rPr lang="de-DE" sz="1600" dirty="0" err="1"/>
              <a:t>the</a:t>
            </a:r>
            <a:r>
              <a:rPr lang="de-DE" sz="1600" dirty="0"/>
              <a:t> </a:t>
            </a:r>
            <a:r>
              <a:rPr lang="de-DE" sz="1600" dirty="0" err="1"/>
              <a:t>decision</a:t>
            </a:r>
            <a:r>
              <a:rPr lang="de-DE" sz="1600" dirty="0"/>
              <a:t> </a:t>
            </a:r>
            <a:r>
              <a:rPr lang="de-DE" sz="1600" dirty="0" err="1"/>
              <a:t>period</a:t>
            </a:r>
            <a:r>
              <a:rPr lang="de-DE" sz="1600" dirty="0"/>
              <a:t>, </a:t>
            </a:r>
            <a:r>
              <a:rPr lang="de-DE" sz="1600" dirty="0" err="1"/>
              <a:t>there</a:t>
            </a:r>
            <a:r>
              <a:rPr lang="de-DE" sz="1600" dirty="0"/>
              <a:t> </a:t>
            </a:r>
            <a:r>
              <a:rPr lang="de-DE" sz="1600" dirty="0" err="1"/>
              <a:t>is</a:t>
            </a:r>
            <a:r>
              <a:rPr lang="de-DE" sz="1600" dirty="0"/>
              <a:t> </a:t>
            </a:r>
            <a:r>
              <a:rPr lang="de-DE" sz="1600" dirty="0" err="1"/>
              <a:t>no</a:t>
            </a:r>
            <a:r>
              <a:rPr lang="de-DE" sz="1600" dirty="0"/>
              <a:t> </a:t>
            </a:r>
            <a:r>
              <a:rPr lang="de-DE" sz="1600" dirty="0" err="1"/>
              <a:t>clear</a:t>
            </a:r>
            <a:r>
              <a:rPr lang="de-DE" sz="1600" dirty="0"/>
              <a:t> </a:t>
            </a:r>
            <a:r>
              <a:rPr lang="de-DE" sz="1600" dirty="0" err="1"/>
              <a:t>pattern</a:t>
            </a:r>
            <a:r>
              <a:rPr lang="de-DE" sz="1600" dirty="0"/>
              <a:t>. </a:t>
            </a:r>
          </a:p>
          <a:p>
            <a:pPr>
              <a:buFont typeface="Roboto" panose="02000000000000000000" pitchFamily="2" charset="0"/>
              <a:buNone/>
            </a:pPr>
            <a:r>
              <a:rPr lang="de-DE" sz="1600" dirty="0"/>
              <a:t>- </a:t>
            </a:r>
            <a:r>
              <a:rPr lang="de-DE" sz="1600" dirty="0" err="1"/>
              <a:t>There</a:t>
            </a:r>
            <a:r>
              <a:rPr lang="de-DE" sz="1600" dirty="0"/>
              <a:t> </a:t>
            </a:r>
            <a:r>
              <a:rPr lang="de-DE" sz="1600" dirty="0" err="1"/>
              <a:t>are</a:t>
            </a:r>
            <a:r>
              <a:rPr lang="de-DE" sz="1600" dirty="0"/>
              <a:t> in </a:t>
            </a:r>
            <a:r>
              <a:rPr lang="de-DE" sz="1600" dirty="0" err="1"/>
              <a:t>general</a:t>
            </a:r>
            <a:r>
              <a:rPr lang="de-DE" sz="1600" dirty="0"/>
              <a:t> </a:t>
            </a:r>
            <a:r>
              <a:rPr lang="de-DE" sz="1600" dirty="0" err="1"/>
              <a:t>no</a:t>
            </a:r>
            <a:r>
              <a:rPr lang="de-DE" sz="1600" dirty="0"/>
              <a:t> </a:t>
            </a:r>
            <a:r>
              <a:rPr lang="de-DE" sz="1600" dirty="0" err="1"/>
              <a:t>huge</a:t>
            </a:r>
            <a:r>
              <a:rPr lang="de-DE" sz="1600" dirty="0"/>
              <a:t> </a:t>
            </a:r>
            <a:r>
              <a:rPr lang="de-DE" sz="1600" dirty="0" err="1"/>
              <a:t>differences</a:t>
            </a:r>
            <a:r>
              <a:rPr lang="de-DE" sz="1600" dirty="0"/>
              <a:t> </a:t>
            </a:r>
            <a:r>
              <a:rPr lang="de-DE" sz="1600" dirty="0" err="1"/>
              <a:t>between</a:t>
            </a:r>
            <a:r>
              <a:rPr lang="de-DE" sz="1600" dirty="0"/>
              <a:t> </a:t>
            </a:r>
            <a:r>
              <a:rPr lang="de-DE" sz="1600" dirty="0" err="1"/>
              <a:t>children‘s</a:t>
            </a:r>
            <a:r>
              <a:rPr lang="de-DE" sz="1600" dirty="0"/>
              <a:t> </a:t>
            </a:r>
            <a:r>
              <a:rPr lang="de-DE" sz="1600" dirty="0" err="1"/>
              <a:t>exploratory</a:t>
            </a:r>
            <a:r>
              <a:rPr lang="de-DE" sz="1600" dirty="0"/>
              <a:t> </a:t>
            </a:r>
            <a:r>
              <a:rPr lang="de-DE" sz="1600" dirty="0" err="1"/>
              <a:t>patterns</a:t>
            </a:r>
            <a:r>
              <a:rPr lang="de-DE" sz="1600" dirty="0"/>
              <a:t> and </a:t>
            </a:r>
            <a:r>
              <a:rPr lang="de-DE" sz="1600" dirty="0" err="1"/>
              <a:t>if</a:t>
            </a:r>
            <a:r>
              <a:rPr lang="de-DE" sz="1600" dirty="0"/>
              <a:t> </a:t>
            </a:r>
            <a:r>
              <a:rPr lang="de-DE" sz="1600" dirty="0" err="1"/>
              <a:t>they</a:t>
            </a:r>
            <a:r>
              <a:rPr lang="de-DE" sz="1600" dirty="0"/>
              <a:t> </a:t>
            </a:r>
            <a:r>
              <a:rPr lang="de-DE" sz="1600" dirty="0" err="1"/>
              <a:t>succeeded</a:t>
            </a:r>
            <a:r>
              <a:rPr lang="de-DE" sz="1600" dirty="0"/>
              <a:t>/ </a:t>
            </a:r>
            <a:r>
              <a:rPr lang="de-DE" sz="1600" dirty="0" err="1"/>
              <a:t>failed</a:t>
            </a:r>
            <a:r>
              <a:rPr lang="de-DE" sz="1600" dirty="0"/>
              <a:t> </a:t>
            </a:r>
            <a:r>
              <a:rPr lang="de-DE" sz="1600" dirty="0" err="1"/>
              <a:t>the</a:t>
            </a:r>
            <a:r>
              <a:rPr lang="de-DE" sz="1600" dirty="0"/>
              <a:t> </a:t>
            </a:r>
            <a:r>
              <a:rPr lang="de-DE" sz="1600" dirty="0" err="1"/>
              <a:t>task</a:t>
            </a:r>
            <a:r>
              <a:rPr lang="de-DE" sz="1600" dirty="0"/>
              <a:t>. </a:t>
            </a:r>
          </a:p>
          <a:p>
            <a:pPr>
              <a:buFont typeface="Roboto" panose="02000000000000000000" pitchFamily="2" charset="0"/>
              <a:buNone/>
            </a:pPr>
            <a:r>
              <a:rPr lang="de-DE" sz="1600" dirty="0"/>
              <a:t>- In </a:t>
            </a:r>
            <a:r>
              <a:rPr lang="de-DE" sz="1600" dirty="0" err="1"/>
              <a:t>general</a:t>
            </a:r>
            <a:r>
              <a:rPr lang="de-DE" sz="1600" dirty="0"/>
              <a:t>, </a:t>
            </a:r>
            <a:r>
              <a:rPr lang="de-DE" sz="1600" dirty="0" err="1"/>
              <a:t>almost</a:t>
            </a:r>
            <a:r>
              <a:rPr lang="de-DE" sz="1600" dirty="0"/>
              <a:t> </a:t>
            </a:r>
            <a:r>
              <a:rPr lang="de-DE" sz="1600" dirty="0" err="1"/>
              <a:t>no</a:t>
            </a:r>
            <a:r>
              <a:rPr lang="de-DE" sz="1600" dirty="0"/>
              <a:t> </a:t>
            </a:r>
            <a:r>
              <a:rPr lang="de-DE" sz="1600" dirty="0" err="1"/>
              <a:t>statistically</a:t>
            </a:r>
            <a:r>
              <a:rPr lang="de-DE" sz="1600" dirty="0"/>
              <a:t> </a:t>
            </a:r>
            <a:r>
              <a:rPr lang="de-DE" sz="1600" dirty="0" err="1"/>
              <a:t>significant</a:t>
            </a:r>
            <a:r>
              <a:rPr lang="de-DE" sz="1600" dirty="0"/>
              <a:t> </a:t>
            </a:r>
            <a:r>
              <a:rPr lang="de-DE" sz="1600" dirty="0" err="1"/>
              <a:t>correlations</a:t>
            </a:r>
            <a:endParaRPr lang="de-DE" sz="1600" dirty="0"/>
          </a:p>
          <a:p>
            <a:pPr>
              <a:buFont typeface="Roboto" panose="02000000000000000000" pitchFamily="2" charset="0"/>
              <a:buNone/>
            </a:pPr>
            <a:r>
              <a:rPr lang="de-DE" sz="1600" dirty="0"/>
              <a:t>- Clustering </a:t>
            </a:r>
            <a:r>
              <a:rPr lang="de-DE" sz="1600" dirty="0" err="1"/>
              <a:t>babies</a:t>
            </a:r>
            <a:r>
              <a:rPr lang="de-DE" sz="1600" dirty="0"/>
              <a:t> </a:t>
            </a:r>
            <a:r>
              <a:rPr lang="de-DE" sz="1600" dirty="0" err="1"/>
              <a:t>based</a:t>
            </a:r>
            <a:r>
              <a:rPr lang="de-DE" sz="1600" dirty="0"/>
              <a:t> on </a:t>
            </a:r>
            <a:r>
              <a:rPr lang="de-DE" sz="1600" dirty="0" err="1"/>
              <a:t>how</a:t>
            </a:r>
            <a:r>
              <a:rPr lang="de-DE" sz="1600" dirty="0"/>
              <a:t> </a:t>
            </a:r>
            <a:r>
              <a:rPr lang="de-DE" sz="1600" dirty="0" err="1"/>
              <a:t>they</a:t>
            </a:r>
            <a:r>
              <a:rPr lang="de-DE" sz="1600" dirty="0"/>
              <a:t> </a:t>
            </a:r>
            <a:r>
              <a:rPr lang="de-DE" sz="1600" dirty="0" err="1"/>
              <a:t>behave</a:t>
            </a:r>
            <a:r>
              <a:rPr lang="de-DE" sz="1600" dirty="0"/>
              <a:t> </a:t>
            </a:r>
            <a:r>
              <a:rPr lang="de-DE" sz="1600" dirty="0" err="1"/>
              <a:t>for</a:t>
            </a:r>
            <a:r>
              <a:rPr lang="de-DE" sz="1600" dirty="0"/>
              <a:t> </a:t>
            </a:r>
            <a:r>
              <a:rPr lang="de-DE" sz="1600" dirty="0" err="1"/>
              <a:t>each</a:t>
            </a:r>
            <a:r>
              <a:rPr lang="de-DE" sz="1600" dirty="0"/>
              <a:t> </a:t>
            </a:r>
            <a:r>
              <a:rPr lang="de-DE" sz="1600" dirty="0" err="1"/>
              <a:t>difficulty</a:t>
            </a:r>
            <a:r>
              <a:rPr lang="de-DE" sz="1600" dirty="0"/>
              <a:t> </a:t>
            </a:r>
            <a:r>
              <a:rPr lang="de-DE" sz="1600" dirty="0" err="1"/>
              <a:t>level</a:t>
            </a:r>
            <a:r>
              <a:rPr lang="de-DE" sz="1600" dirty="0"/>
              <a:t> </a:t>
            </a:r>
            <a:r>
              <a:rPr lang="de-DE" sz="1600" dirty="0" err="1"/>
              <a:t>did</a:t>
            </a:r>
            <a:r>
              <a:rPr lang="de-DE" sz="1600" dirty="0"/>
              <a:t> not </a:t>
            </a:r>
            <a:r>
              <a:rPr lang="de-DE" sz="1600" dirty="0" err="1"/>
              <a:t>provide</a:t>
            </a:r>
            <a:r>
              <a:rPr lang="de-DE" sz="1600" dirty="0"/>
              <a:t> </a:t>
            </a:r>
            <a:r>
              <a:rPr lang="de-DE" sz="1600" dirty="0" err="1"/>
              <a:t>good</a:t>
            </a:r>
            <a:r>
              <a:rPr lang="de-DE" sz="1600" dirty="0"/>
              <a:t> </a:t>
            </a:r>
            <a:r>
              <a:rPr lang="de-DE" sz="1600" dirty="0" err="1"/>
              <a:t>results</a:t>
            </a:r>
            <a:r>
              <a:rPr lang="de-DE" sz="1600" dirty="0"/>
              <a:t>, and </a:t>
            </a:r>
            <a:r>
              <a:rPr lang="de-DE" sz="1600" dirty="0" err="1"/>
              <a:t>neither</a:t>
            </a:r>
            <a:r>
              <a:rPr lang="de-DE" sz="1600" dirty="0"/>
              <a:t> </a:t>
            </a:r>
            <a:r>
              <a:rPr lang="de-DE" sz="1600" dirty="0" err="1"/>
              <a:t>did</a:t>
            </a:r>
            <a:r>
              <a:rPr lang="de-DE" sz="1600" dirty="0"/>
              <a:t> </a:t>
            </a:r>
            <a:r>
              <a:rPr lang="de-DE" sz="1600" dirty="0" err="1"/>
              <a:t>the</a:t>
            </a:r>
            <a:r>
              <a:rPr lang="de-DE" sz="1600" dirty="0"/>
              <a:t> </a:t>
            </a:r>
            <a:r>
              <a:rPr lang="de-DE" sz="1600" dirty="0" err="1"/>
              <a:t>models</a:t>
            </a:r>
            <a:r>
              <a:rPr lang="de-DE" sz="1600" dirty="0"/>
              <a:t> I </a:t>
            </a:r>
            <a:r>
              <a:rPr lang="de-DE" sz="1600" dirty="0" err="1"/>
              <a:t>tried</a:t>
            </a:r>
            <a:r>
              <a:rPr lang="de-DE" sz="1600" dirty="0"/>
              <a:t> </a:t>
            </a:r>
            <a:r>
              <a:rPr lang="de-DE" sz="1600" dirty="0" err="1"/>
              <a:t>with</a:t>
            </a:r>
            <a:r>
              <a:rPr lang="de-DE" sz="1600" dirty="0"/>
              <a:t> different </a:t>
            </a:r>
            <a:r>
              <a:rPr lang="de-DE" sz="1600" dirty="0" err="1"/>
              <a:t>combinations</a:t>
            </a:r>
            <a:r>
              <a:rPr lang="de-DE" sz="1600" dirty="0"/>
              <a:t> </a:t>
            </a:r>
            <a:r>
              <a:rPr lang="de-DE" sz="1600" dirty="0" err="1"/>
              <a:t>of</a:t>
            </a:r>
            <a:r>
              <a:rPr lang="de-DE" sz="1600" dirty="0"/>
              <a:t> </a:t>
            </a:r>
            <a:r>
              <a:rPr lang="de-DE" sz="1600" dirty="0" err="1"/>
              <a:t>features</a:t>
            </a:r>
            <a:r>
              <a:rPr lang="de-DE" sz="1600" dirty="0"/>
              <a:t> and </a:t>
            </a:r>
            <a:r>
              <a:rPr lang="de-DE" sz="1600" dirty="0" err="1"/>
              <a:t>clusters</a:t>
            </a:r>
            <a:r>
              <a:rPr lang="de-DE" sz="1600" dirty="0"/>
              <a:t>. </a:t>
            </a:r>
          </a:p>
          <a:p>
            <a:pPr>
              <a:buFont typeface="Roboto" panose="02000000000000000000" pitchFamily="2" charset="0"/>
              <a:buNone/>
            </a:pPr>
            <a:endParaRPr lang="de-DE" sz="1100" dirty="0"/>
          </a:p>
        </p:txBody>
      </p:sp>
    </p:spTree>
    <p:extLst>
      <p:ext uri="{BB962C8B-B14F-4D97-AF65-F5344CB8AC3E}">
        <p14:creationId xmlns:p14="http://schemas.microsoft.com/office/powerpoint/2010/main" val="359141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644E6D-AC91-4307-CC24-E35C18038CC5}"/>
              </a:ext>
            </a:extLst>
          </p:cNvPr>
          <p:cNvSpPr>
            <a:spLocks noGrp="1"/>
          </p:cNvSpPr>
          <p:nvPr>
            <p:ph type="title"/>
          </p:nvPr>
        </p:nvSpPr>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24A0F58D-94D7-2544-3932-EEA3D768E649}"/>
              </a:ext>
            </a:extLst>
          </p:cNvPr>
          <p:cNvPicPr>
            <a:picLocks noChangeAspect="1"/>
          </p:cNvPicPr>
          <p:nvPr/>
        </p:nvPicPr>
        <p:blipFill rotWithShape="1">
          <a:blip r:embed="rId2"/>
          <a:srcRect t="27524"/>
          <a:stretch/>
        </p:blipFill>
        <p:spPr>
          <a:xfrm>
            <a:off x="166381" y="1930401"/>
            <a:ext cx="6639852" cy="3707607"/>
          </a:xfrm>
          <a:prstGeom prst="rect">
            <a:avLst/>
          </a:prstGeom>
        </p:spPr>
      </p:pic>
      <p:pic>
        <p:nvPicPr>
          <p:cNvPr id="7" name="Picture 6">
            <a:extLst>
              <a:ext uri="{FF2B5EF4-FFF2-40B4-BE49-F238E27FC236}">
                <a16:creationId xmlns:a16="http://schemas.microsoft.com/office/drawing/2014/main" id="{08389EDB-A9A3-5B73-4C41-DB6D38F547D5}"/>
              </a:ext>
            </a:extLst>
          </p:cNvPr>
          <p:cNvPicPr>
            <a:picLocks noChangeAspect="1"/>
          </p:cNvPicPr>
          <p:nvPr/>
        </p:nvPicPr>
        <p:blipFill>
          <a:blip r:embed="rId3"/>
          <a:stretch>
            <a:fillRect/>
          </a:stretch>
        </p:blipFill>
        <p:spPr>
          <a:xfrm>
            <a:off x="6806233" y="119326"/>
            <a:ext cx="5388941" cy="3182193"/>
          </a:xfrm>
          <a:prstGeom prst="rect">
            <a:avLst/>
          </a:prstGeom>
        </p:spPr>
      </p:pic>
      <p:pic>
        <p:nvPicPr>
          <p:cNvPr id="9" name="Picture 8">
            <a:extLst>
              <a:ext uri="{FF2B5EF4-FFF2-40B4-BE49-F238E27FC236}">
                <a16:creationId xmlns:a16="http://schemas.microsoft.com/office/drawing/2014/main" id="{1966C6C5-A958-999B-DDC1-C54A0BD64205}"/>
              </a:ext>
            </a:extLst>
          </p:cNvPr>
          <p:cNvPicPr>
            <a:picLocks noChangeAspect="1"/>
          </p:cNvPicPr>
          <p:nvPr/>
        </p:nvPicPr>
        <p:blipFill>
          <a:blip r:embed="rId4"/>
          <a:stretch>
            <a:fillRect/>
          </a:stretch>
        </p:blipFill>
        <p:spPr>
          <a:xfrm>
            <a:off x="6918415" y="3396132"/>
            <a:ext cx="5164578" cy="3342542"/>
          </a:xfrm>
          <a:prstGeom prst="rect">
            <a:avLst/>
          </a:prstGeom>
        </p:spPr>
      </p:pic>
      <p:sp>
        <p:nvSpPr>
          <p:cNvPr id="10" name="TextBox 9">
            <a:extLst>
              <a:ext uri="{FF2B5EF4-FFF2-40B4-BE49-F238E27FC236}">
                <a16:creationId xmlns:a16="http://schemas.microsoft.com/office/drawing/2014/main" id="{C97A2C89-1D0D-C698-8E54-16691C699018}"/>
              </a:ext>
            </a:extLst>
          </p:cNvPr>
          <p:cNvSpPr txBox="1"/>
          <p:nvPr/>
        </p:nvSpPr>
        <p:spPr>
          <a:xfrm>
            <a:off x="504001" y="1081492"/>
            <a:ext cx="5257800" cy="276999"/>
          </a:xfrm>
          <a:prstGeom prst="rect">
            <a:avLst/>
          </a:prstGeom>
          <a:noFill/>
        </p:spPr>
        <p:txBody>
          <a:bodyPr wrap="square" lIns="0" tIns="0" rIns="0" bIns="0" rtlCol="0">
            <a:spAutoFit/>
          </a:bodyPr>
          <a:lstStyle/>
          <a:p>
            <a:pPr algn="l" fontAlgn="base">
              <a:spcBef>
                <a:spcPct val="50000"/>
              </a:spcBef>
              <a:spcAft>
                <a:spcPct val="0"/>
              </a:spcAft>
              <a:buClr>
                <a:schemeClr val="tx1"/>
              </a:buClr>
              <a:buSzPct val="100000"/>
            </a:pPr>
            <a:r>
              <a:rPr lang="en-US" sz="1800" kern="0" dirty="0">
                <a:latin typeface="72 Brand" panose="020B0504030603020204" pitchFamily="34" charset="0"/>
                <a:ea typeface="Arial Unicode MS" pitchFamily="34" charset="-128"/>
                <a:cs typeface="Arial Unicode MS" pitchFamily="34" charset="-128"/>
              </a:rPr>
              <a:t>Look duration of bottom cards during exploration</a:t>
            </a:r>
            <a:endParaRPr lang="en-DK" sz="1800" kern="0" dirty="0" err="1">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52353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98228-14B6-AB74-4F68-641C0A2915F6}"/>
              </a:ext>
            </a:extLst>
          </p:cNvPr>
          <p:cNvSpPr>
            <a:spLocks noGrp="1"/>
          </p:cNvSpPr>
          <p:nvPr>
            <p:ph type="title"/>
          </p:nvPr>
        </p:nvSpPr>
        <p:spPr>
          <a:xfrm>
            <a:off x="504349" y="292334"/>
            <a:ext cx="11186476" cy="369332"/>
          </a:xfrm>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ED9BDBBB-9C4A-9E0F-966D-09E8C921ABF9}"/>
              </a:ext>
            </a:extLst>
          </p:cNvPr>
          <p:cNvPicPr>
            <a:picLocks noChangeAspect="1"/>
          </p:cNvPicPr>
          <p:nvPr/>
        </p:nvPicPr>
        <p:blipFill>
          <a:blip r:embed="rId2"/>
          <a:stretch>
            <a:fillRect/>
          </a:stretch>
        </p:blipFill>
        <p:spPr>
          <a:xfrm>
            <a:off x="366696" y="883008"/>
            <a:ext cx="5730891" cy="2764230"/>
          </a:xfrm>
          <a:prstGeom prst="rect">
            <a:avLst/>
          </a:prstGeom>
        </p:spPr>
      </p:pic>
      <p:pic>
        <p:nvPicPr>
          <p:cNvPr id="7" name="Picture 6">
            <a:extLst>
              <a:ext uri="{FF2B5EF4-FFF2-40B4-BE49-F238E27FC236}">
                <a16:creationId xmlns:a16="http://schemas.microsoft.com/office/drawing/2014/main" id="{89190D2B-B245-C125-527F-0BC84D75555A}"/>
              </a:ext>
            </a:extLst>
          </p:cNvPr>
          <p:cNvPicPr>
            <a:picLocks noChangeAspect="1"/>
          </p:cNvPicPr>
          <p:nvPr/>
        </p:nvPicPr>
        <p:blipFill>
          <a:blip r:embed="rId3"/>
          <a:stretch>
            <a:fillRect/>
          </a:stretch>
        </p:blipFill>
        <p:spPr>
          <a:xfrm>
            <a:off x="160866" y="3815264"/>
            <a:ext cx="6034099" cy="2976328"/>
          </a:xfrm>
          <a:prstGeom prst="rect">
            <a:avLst/>
          </a:prstGeom>
        </p:spPr>
      </p:pic>
      <p:pic>
        <p:nvPicPr>
          <p:cNvPr id="9" name="Picture 8">
            <a:extLst>
              <a:ext uri="{FF2B5EF4-FFF2-40B4-BE49-F238E27FC236}">
                <a16:creationId xmlns:a16="http://schemas.microsoft.com/office/drawing/2014/main" id="{1AD4290D-8573-F866-27A1-90465BADF388}"/>
              </a:ext>
            </a:extLst>
          </p:cNvPr>
          <p:cNvPicPr>
            <a:picLocks noChangeAspect="1"/>
          </p:cNvPicPr>
          <p:nvPr/>
        </p:nvPicPr>
        <p:blipFill>
          <a:blip r:embed="rId4"/>
          <a:stretch>
            <a:fillRect/>
          </a:stretch>
        </p:blipFill>
        <p:spPr>
          <a:xfrm>
            <a:off x="6932911" y="477000"/>
            <a:ext cx="4589162" cy="3080634"/>
          </a:xfrm>
          <a:prstGeom prst="rect">
            <a:avLst/>
          </a:prstGeom>
        </p:spPr>
      </p:pic>
      <p:pic>
        <p:nvPicPr>
          <p:cNvPr id="11" name="Picture 10">
            <a:extLst>
              <a:ext uri="{FF2B5EF4-FFF2-40B4-BE49-F238E27FC236}">
                <a16:creationId xmlns:a16="http://schemas.microsoft.com/office/drawing/2014/main" id="{9D855DE3-2096-B70F-147D-F27D7EAE8D19}"/>
              </a:ext>
            </a:extLst>
          </p:cNvPr>
          <p:cNvPicPr>
            <a:picLocks noChangeAspect="1"/>
          </p:cNvPicPr>
          <p:nvPr/>
        </p:nvPicPr>
        <p:blipFill>
          <a:blip r:embed="rId5"/>
          <a:stretch>
            <a:fillRect/>
          </a:stretch>
        </p:blipFill>
        <p:spPr>
          <a:xfrm>
            <a:off x="6947445" y="3627352"/>
            <a:ext cx="4743380" cy="3164240"/>
          </a:xfrm>
          <a:prstGeom prst="rect">
            <a:avLst/>
          </a:prstGeom>
        </p:spPr>
      </p:pic>
    </p:spTree>
    <p:extLst>
      <p:ext uri="{BB962C8B-B14F-4D97-AF65-F5344CB8AC3E}">
        <p14:creationId xmlns:p14="http://schemas.microsoft.com/office/powerpoint/2010/main" val="2019529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D87F6-688C-F5A3-0DA8-1D17A5ABFC96}"/>
              </a:ext>
            </a:extLst>
          </p:cNvPr>
          <p:cNvSpPr>
            <a:spLocks noGrp="1"/>
          </p:cNvSpPr>
          <p:nvPr>
            <p:ph type="title"/>
          </p:nvPr>
        </p:nvSpPr>
        <p:spPr/>
        <p:txBody>
          <a:bodyPr/>
          <a:lstStyle/>
          <a:p>
            <a:r>
              <a:rPr lang="en-US" dirty="0"/>
              <a:t>Prior Accuracy Analysis</a:t>
            </a:r>
            <a:endParaRPr lang="en-DK" dirty="0"/>
          </a:p>
        </p:txBody>
      </p:sp>
      <p:pic>
        <p:nvPicPr>
          <p:cNvPr id="7" name="Picture 6">
            <a:extLst>
              <a:ext uri="{FF2B5EF4-FFF2-40B4-BE49-F238E27FC236}">
                <a16:creationId xmlns:a16="http://schemas.microsoft.com/office/drawing/2014/main" id="{336E2C12-FE9D-00BE-74BC-BC8151435F8C}"/>
              </a:ext>
            </a:extLst>
          </p:cNvPr>
          <p:cNvPicPr>
            <a:picLocks noChangeAspect="1"/>
          </p:cNvPicPr>
          <p:nvPr/>
        </p:nvPicPr>
        <p:blipFill>
          <a:blip r:embed="rId2"/>
          <a:stretch>
            <a:fillRect/>
          </a:stretch>
        </p:blipFill>
        <p:spPr>
          <a:xfrm>
            <a:off x="220727" y="2310609"/>
            <a:ext cx="5130206" cy="2892641"/>
          </a:xfrm>
          <a:prstGeom prst="rect">
            <a:avLst/>
          </a:prstGeom>
        </p:spPr>
      </p:pic>
      <p:pic>
        <p:nvPicPr>
          <p:cNvPr id="9" name="Picture 8">
            <a:extLst>
              <a:ext uri="{FF2B5EF4-FFF2-40B4-BE49-F238E27FC236}">
                <a16:creationId xmlns:a16="http://schemas.microsoft.com/office/drawing/2014/main" id="{61309F7A-4F5C-792C-7DC4-69AAC6F4958A}"/>
              </a:ext>
            </a:extLst>
          </p:cNvPr>
          <p:cNvPicPr>
            <a:picLocks noChangeAspect="1"/>
          </p:cNvPicPr>
          <p:nvPr/>
        </p:nvPicPr>
        <p:blipFill>
          <a:blip r:embed="rId3"/>
          <a:stretch>
            <a:fillRect/>
          </a:stretch>
        </p:blipFill>
        <p:spPr>
          <a:xfrm>
            <a:off x="6473804" y="226749"/>
            <a:ext cx="5130206" cy="3029046"/>
          </a:xfrm>
          <a:prstGeom prst="rect">
            <a:avLst/>
          </a:prstGeom>
        </p:spPr>
      </p:pic>
      <p:pic>
        <p:nvPicPr>
          <p:cNvPr id="11" name="Picture 10">
            <a:extLst>
              <a:ext uri="{FF2B5EF4-FFF2-40B4-BE49-F238E27FC236}">
                <a16:creationId xmlns:a16="http://schemas.microsoft.com/office/drawing/2014/main" id="{7DCFC5B3-3996-FC18-9F3C-73C99E8104FA}"/>
              </a:ext>
            </a:extLst>
          </p:cNvPr>
          <p:cNvPicPr>
            <a:picLocks noChangeAspect="1"/>
          </p:cNvPicPr>
          <p:nvPr/>
        </p:nvPicPr>
        <p:blipFill>
          <a:blip r:embed="rId4"/>
          <a:stretch>
            <a:fillRect/>
          </a:stretch>
        </p:blipFill>
        <p:spPr>
          <a:xfrm>
            <a:off x="6681914" y="3429000"/>
            <a:ext cx="5008563" cy="3274105"/>
          </a:xfrm>
          <a:prstGeom prst="rect">
            <a:avLst/>
          </a:prstGeom>
        </p:spPr>
      </p:pic>
    </p:spTree>
    <p:extLst>
      <p:ext uri="{BB962C8B-B14F-4D97-AF65-F5344CB8AC3E}">
        <p14:creationId xmlns:p14="http://schemas.microsoft.com/office/powerpoint/2010/main" val="3492727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40AD7-0ECA-F278-CC64-6F5A92C0EC0C}"/>
              </a:ext>
            </a:extLst>
          </p:cNvPr>
          <p:cNvSpPr>
            <a:spLocks noGrp="1"/>
          </p:cNvSpPr>
          <p:nvPr>
            <p:ph type="title"/>
          </p:nvPr>
        </p:nvSpPr>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834A63AA-D088-7BE3-B0D5-F795F3CE33C5}"/>
              </a:ext>
            </a:extLst>
          </p:cNvPr>
          <p:cNvPicPr>
            <a:picLocks noChangeAspect="1"/>
          </p:cNvPicPr>
          <p:nvPr/>
        </p:nvPicPr>
        <p:blipFill>
          <a:blip r:embed="rId2"/>
          <a:stretch>
            <a:fillRect/>
          </a:stretch>
        </p:blipFill>
        <p:spPr>
          <a:xfrm>
            <a:off x="276838" y="1779986"/>
            <a:ext cx="5645347" cy="3298027"/>
          </a:xfrm>
          <a:prstGeom prst="rect">
            <a:avLst/>
          </a:prstGeom>
        </p:spPr>
      </p:pic>
      <p:pic>
        <p:nvPicPr>
          <p:cNvPr id="7" name="Picture 6">
            <a:extLst>
              <a:ext uri="{FF2B5EF4-FFF2-40B4-BE49-F238E27FC236}">
                <a16:creationId xmlns:a16="http://schemas.microsoft.com/office/drawing/2014/main" id="{D4C77C79-0089-A3B5-F83B-02267F5FAFD8}"/>
              </a:ext>
            </a:extLst>
          </p:cNvPr>
          <p:cNvPicPr>
            <a:picLocks noChangeAspect="1"/>
          </p:cNvPicPr>
          <p:nvPr/>
        </p:nvPicPr>
        <p:blipFill>
          <a:blip r:embed="rId3"/>
          <a:stretch>
            <a:fillRect/>
          </a:stretch>
        </p:blipFill>
        <p:spPr>
          <a:xfrm>
            <a:off x="6790267" y="192088"/>
            <a:ext cx="5278523" cy="3052733"/>
          </a:xfrm>
          <a:prstGeom prst="rect">
            <a:avLst/>
          </a:prstGeom>
        </p:spPr>
      </p:pic>
      <p:pic>
        <p:nvPicPr>
          <p:cNvPr id="9" name="Picture 8">
            <a:extLst>
              <a:ext uri="{FF2B5EF4-FFF2-40B4-BE49-F238E27FC236}">
                <a16:creationId xmlns:a16="http://schemas.microsoft.com/office/drawing/2014/main" id="{72F3E124-3FBF-BE2C-AE7E-02D34397F256}"/>
              </a:ext>
            </a:extLst>
          </p:cNvPr>
          <p:cNvPicPr>
            <a:picLocks noChangeAspect="1"/>
          </p:cNvPicPr>
          <p:nvPr/>
        </p:nvPicPr>
        <p:blipFill>
          <a:blip r:embed="rId4"/>
          <a:stretch>
            <a:fillRect/>
          </a:stretch>
        </p:blipFill>
        <p:spPr>
          <a:xfrm>
            <a:off x="6985000" y="3391630"/>
            <a:ext cx="4933337" cy="3274282"/>
          </a:xfrm>
          <a:prstGeom prst="rect">
            <a:avLst/>
          </a:prstGeom>
        </p:spPr>
      </p:pic>
    </p:spTree>
    <p:extLst>
      <p:ext uri="{BB962C8B-B14F-4D97-AF65-F5344CB8AC3E}">
        <p14:creationId xmlns:p14="http://schemas.microsoft.com/office/powerpoint/2010/main" val="975604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8F76A-66B4-C6BA-C4B0-D3B12C8A8780}"/>
              </a:ext>
            </a:extLst>
          </p:cNvPr>
          <p:cNvSpPr>
            <a:spLocks noGrp="1"/>
          </p:cNvSpPr>
          <p:nvPr>
            <p:ph type="title"/>
          </p:nvPr>
        </p:nvSpPr>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5AE485F3-B9DB-D0E6-22C1-1677B0E53CB4}"/>
              </a:ext>
            </a:extLst>
          </p:cNvPr>
          <p:cNvPicPr>
            <a:picLocks noChangeAspect="1"/>
          </p:cNvPicPr>
          <p:nvPr/>
        </p:nvPicPr>
        <p:blipFill>
          <a:blip r:embed="rId2"/>
          <a:stretch>
            <a:fillRect/>
          </a:stretch>
        </p:blipFill>
        <p:spPr>
          <a:xfrm>
            <a:off x="284244" y="2310610"/>
            <a:ext cx="5191961" cy="3031858"/>
          </a:xfrm>
          <a:prstGeom prst="rect">
            <a:avLst/>
          </a:prstGeom>
        </p:spPr>
      </p:pic>
      <p:pic>
        <p:nvPicPr>
          <p:cNvPr id="7" name="Picture 6">
            <a:extLst>
              <a:ext uri="{FF2B5EF4-FFF2-40B4-BE49-F238E27FC236}">
                <a16:creationId xmlns:a16="http://schemas.microsoft.com/office/drawing/2014/main" id="{D7CEC0EB-58F5-7FF2-8702-712917CC1F55}"/>
              </a:ext>
            </a:extLst>
          </p:cNvPr>
          <p:cNvPicPr>
            <a:picLocks noChangeAspect="1"/>
          </p:cNvPicPr>
          <p:nvPr/>
        </p:nvPicPr>
        <p:blipFill>
          <a:blip r:embed="rId3"/>
          <a:stretch>
            <a:fillRect/>
          </a:stretch>
        </p:blipFill>
        <p:spPr>
          <a:xfrm>
            <a:off x="6485467" y="249506"/>
            <a:ext cx="5329162" cy="3058611"/>
          </a:xfrm>
          <a:prstGeom prst="rect">
            <a:avLst/>
          </a:prstGeom>
        </p:spPr>
      </p:pic>
      <p:pic>
        <p:nvPicPr>
          <p:cNvPr id="9" name="Picture 8">
            <a:extLst>
              <a:ext uri="{FF2B5EF4-FFF2-40B4-BE49-F238E27FC236}">
                <a16:creationId xmlns:a16="http://schemas.microsoft.com/office/drawing/2014/main" id="{CF2ADFA7-99E4-F41D-254C-78D645E89556}"/>
              </a:ext>
            </a:extLst>
          </p:cNvPr>
          <p:cNvPicPr>
            <a:picLocks noChangeAspect="1"/>
          </p:cNvPicPr>
          <p:nvPr/>
        </p:nvPicPr>
        <p:blipFill>
          <a:blip r:embed="rId4"/>
          <a:stretch>
            <a:fillRect/>
          </a:stretch>
        </p:blipFill>
        <p:spPr>
          <a:xfrm>
            <a:off x="6718971" y="3447384"/>
            <a:ext cx="5095658" cy="3255911"/>
          </a:xfrm>
          <a:prstGeom prst="rect">
            <a:avLst/>
          </a:prstGeom>
        </p:spPr>
      </p:pic>
    </p:spTree>
    <p:extLst>
      <p:ext uri="{BB962C8B-B14F-4D97-AF65-F5344CB8AC3E}">
        <p14:creationId xmlns:p14="http://schemas.microsoft.com/office/powerpoint/2010/main" val="392092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8F76A-66B4-C6BA-C4B0-D3B12C8A8780}"/>
              </a:ext>
            </a:extLst>
          </p:cNvPr>
          <p:cNvSpPr>
            <a:spLocks noGrp="1"/>
          </p:cNvSpPr>
          <p:nvPr>
            <p:ph type="title"/>
          </p:nvPr>
        </p:nvSpPr>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688C1C13-8CFD-1C0E-AD8E-A0778CB659EC}"/>
              </a:ext>
            </a:extLst>
          </p:cNvPr>
          <p:cNvPicPr>
            <a:picLocks noChangeAspect="1"/>
          </p:cNvPicPr>
          <p:nvPr/>
        </p:nvPicPr>
        <p:blipFill>
          <a:blip r:embed="rId2"/>
          <a:stretch>
            <a:fillRect/>
          </a:stretch>
        </p:blipFill>
        <p:spPr>
          <a:xfrm>
            <a:off x="338666" y="1164898"/>
            <a:ext cx="5648048" cy="5447567"/>
          </a:xfrm>
          <a:prstGeom prst="rect">
            <a:avLst/>
          </a:prstGeom>
        </p:spPr>
      </p:pic>
      <p:pic>
        <p:nvPicPr>
          <p:cNvPr id="7" name="Picture 6">
            <a:extLst>
              <a:ext uri="{FF2B5EF4-FFF2-40B4-BE49-F238E27FC236}">
                <a16:creationId xmlns:a16="http://schemas.microsoft.com/office/drawing/2014/main" id="{362F4194-9E2A-A561-D1A0-E9773A27C264}"/>
              </a:ext>
            </a:extLst>
          </p:cNvPr>
          <p:cNvPicPr>
            <a:picLocks noChangeAspect="1"/>
          </p:cNvPicPr>
          <p:nvPr/>
        </p:nvPicPr>
        <p:blipFill>
          <a:blip r:embed="rId3"/>
          <a:stretch>
            <a:fillRect/>
          </a:stretch>
        </p:blipFill>
        <p:spPr>
          <a:xfrm>
            <a:off x="6737444" y="821265"/>
            <a:ext cx="4450846" cy="5791200"/>
          </a:xfrm>
          <a:prstGeom prst="rect">
            <a:avLst/>
          </a:prstGeom>
        </p:spPr>
      </p:pic>
    </p:spTree>
    <p:extLst>
      <p:ext uri="{BB962C8B-B14F-4D97-AF65-F5344CB8AC3E}">
        <p14:creationId xmlns:p14="http://schemas.microsoft.com/office/powerpoint/2010/main" val="185008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8F76A-66B4-C6BA-C4B0-D3B12C8A8780}"/>
              </a:ext>
            </a:extLst>
          </p:cNvPr>
          <p:cNvSpPr>
            <a:spLocks noGrp="1"/>
          </p:cNvSpPr>
          <p:nvPr>
            <p:ph type="title"/>
          </p:nvPr>
        </p:nvSpPr>
        <p:spPr/>
        <p:txBody>
          <a:bodyPr/>
          <a:lstStyle/>
          <a:p>
            <a:r>
              <a:rPr lang="en-US" dirty="0"/>
              <a:t>Prior Accuracy Analysis</a:t>
            </a:r>
            <a:endParaRPr lang="en-DK" dirty="0"/>
          </a:p>
        </p:txBody>
      </p:sp>
      <p:pic>
        <p:nvPicPr>
          <p:cNvPr id="5" name="Picture 4">
            <a:extLst>
              <a:ext uri="{FF2B5EF4-FFF2-40B4-BE49-F238E27FC236}">
                <a16:creationId xmlns:a16="http://schemas.microsoft.com/office/drawing/2014/main" id="{6CF0B35E-E3F8-F853-E68B-871FF8E4E954}"/>
              </a:ext>
            </a:extLst>
          </p:cNvPr>
          <p:cNvPicPr>
            <a:picLocks noChangeAspect="1"/>
          </p:cNvPicPr>
          <p:nvPr/>
        </p:nvPicPr>
        <p:blipFill>
          <a:blip r:embed="rId2"/>
          <a:stretch>
            <a:fillRect/>
          </a:stretch>
        </p:blipFill>
        <p:spPr>
          <a:xfrm>
            <a:off x="504001" y="1049865"/>
            <a:ext cx="4726563" cy="5534401"/>
          </a:xfrm>
          <a:prstGeom prst="rect">
            <a:avLst/>
          </a:prstGeom>
        </p:spPr>
      </p:pic>
      <p:pic>
        <p:nvPicPr>
          <p:cNvPr id="7" name="Picture 6">
            <a:extLst>
              <a:ext uri="{FF2B5EF4-FFF2-40B4-BE49-F238E27FC236}">
                <a16:creationId xmlns:a16="http://schemas.microsoft.com/office/drawing/2014/main" id="{37EFA49C-A4D6-332A-EE7C-1DC437632544}"/>
              </a:ext>
            </a:extLst>
          </p:cNvPr>
          <p:cNvPicPr>
            <a:picLocks noChangeAspect="1"/>
          </p:cNvPicPr>
          <p:nvPr/>
        </p:nvPicPr>
        <p:blipFill>
          <a:blip r:embed="rId3"/>
          <a:stretch>
            <a:fillRect/>
          </a:stretch>
        </p:blipFill>
        <p:spPr>
          <a:xfrm>
            <a:off x="5976065" y="1972733"/>
            <a:ext cx="5012083" cy="3297588"/>
          </a:xfrm>
          <a:prstGeom prst="rect">
            <a:avLst/>
          </a:prstGeom>
        </p:spPr>
      </p:pic>
    </p:spTree>
    <p:extLst>
      <p:ext uri="{BB962C8B-B14F-4D97-AF65-F5344CB8AC3E}">
        <p14:creationId xmlns:p14="http://schemas.microsoft.com/office/powerpoint/2010/main" val="1177528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DB754-6FD3-C447-879B-F931C93725AA}"/>
              </a:ext>
            </a:extLst>
          </p:cNvPr>
          <p:cNvSpPr>
            <a:spLocks noGrp="1"/>
          </p:cNvSpPr>
          <p:nvPr>
            <p:ph type="body" sz="quarter" idx="10"/>
          </p:nvPr>
        </p:nvSpPr>
        <p:spPr>
          <a:xfrm>
            <a:off x="388719" y="1158341"/>
            <a:ext cx="11186477" cy="4787900"/>
          </a:xfrm>
        </p:spPr>
        <p:txBody>
          <a:bodyPr>
            <a:normAutofit/>
          </a:bodyPr>
          <a:lstStyle/>
          <a:p>
            <a:r>
              <a:rPr lang="en-US" sz="1600" dirty="0"/>
              <a:t>I wanted to analyze each children’s improvement (trial by trial) for different variables depending on if the prior accuracy was correct or incorrect. To calculate improvement, I computed the difference among a variable during a trial and the same variable for the previous trial).  There was nothing significant to report when analyzing this session by session.  </a:t>
            </a:r>
          </a:p>
          <a:p>
            <a:r>
              <a:rPr lang="en-US" sz="1600" dirty="0"/>
              <a:t>I also computed the slope of Improvement for each variable depending on prior accuracy (median of all sessions), but there are no significant results here either. </a:t>
            </a:r>
          </a:p>
          <a:p>
            <a:endParaRPr lang="en-DK" sz="1600" dirty="0"/>
          </a:p>
        </p:txBody>
      </p:sp>
      <p:sp>
        <p:nvSpPr>
          <p:cNvPr id="3" name="Title 2">
            <a:extLst>
              <a:ext uri="{FF2B5EF4-FFF2-40B4-BE49-F238E27FC236}">
                <a16:creationId xmlns:a16="http://schemas.microsoft.com/office/drawing/2014/main" id="{97A6034D-A403-7900-5B51-D5F44C914A35}"/>
              </a:ext>
            </a:extLst>
          </p:cNvPr>
          <p:cNvSpPr>
            <a:spLocks noGrp="1"/>
          </p:cNvSpPr>
          <p:nvPr>
            <p:ph type="title"/>
          </p:nvPr>
        </p:nvSpPr>
        <p:spPr/>
        <p:txBody>
          <a:bodyPr/>
          <a:lstStyle/>
          <a:p>
            <a:r>
              <a:rPr lang="en-US" dirty="0"/>
              <a:t>Prior Accuracy Analysis</a:t>
            </a:r>
            <a:endParaRPr lang="en-DK" dirty="0"/>
          </a:p>
        </p:txBody>
      </p:sp>
      <p:pic>
        <p:nvPicPr>
          <p:cNvPr id="9" name="Picture 8">
            <a:extLst>
              <a:ext uri="{FF2B5EF4-FFF2-40B4-BE49-F238E27FC236}">
                <a16:creationId xmlns:a16="http://schemas.microsoft.com/office/drawing/2014/main" id="{B2693729-7DF2-FC92-8004-0CC743846F1D}"/>
              </a:ext>
            </a:extLst>
          </p:cNvPr>
          <p:cNvPicPr>
            <a:picLocks noChangeAspect="1"/>
          </p:cNvPicPr>
          <p:nvPr/>
        </p:nvPicPr>
        <p:blipFill>
          <a:blip r:embed="rId2"/>
          <a:stretch>
            <a:fillRect/>
          </a:stretch>
        </p:blipFill>
        <p:spPr>
          <a:xfrm>
            <a:off x="388718" y="3094383"/>
            <a:ext cx="6674705" cy="2851858"/>
          </a:xfrm>
          <a:prstGeom prst="rect">
            <a:avLst/>
          </a:prstGeom>
        </p:spPr>
      </p:pic>
      <p:pic>
        <p:nvPicPr>
          <p:cNvPr id="11" name="Picture 10">
            <a:extLst>
              <a:ext uri="{FF2B5EF4-FFF2-40B4-BE49-F238E27FC236}">
                <a16:creationId xmlns:a16="http://schemas.microsoft.com/office/drawing/2014/main" id="{C3F8AE65-75EC-11E6-126F-824BDE93CD69}"/>
              </a:ext>
            </a:extLst>
          </p:cNvPr>
          <p:cNvPicPr>
            <a:picLocks noChangeAspect="1"/>
          </p:cNvPicPr>
          <p:nvPr/>
        </p:nvPicPr>
        <p:blipFill>
          <a:blip r:embed="rId3"/>
          <a:stretch>
            <a:fillRect/>
          </a:stretch>
        </p:blipFill>
        <p:spPr>
          <a:xfrm>
            <a:off x="7273223" y="3213819"/>
            <a:ext cx="4921952" cy="3017431"/>
          </a:xfrm>
          <a:prstGeom prst="rect">
            <a:avLst/>
          </a:prstGeom>
        </p:spPr>
      </p:pic>
    </p:spTree>
    <p:extLst>
      <p:ext uri="{BB962C8B-B14F-4D97-AF65-F5344CB8AC3E}">
        <p14:creationId xmlns:p14="http://schemas.microsoft.com/office/powerpoint/2010/main" val="178108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405AE8-1A20-F0E4-BF09-CC99CE48B80B}"/>
              </a:ext>
            </a:extLst>
          </p:cNvPr>
          <p:cNvSpPr>
            <a:spLocks noGrp="1"/>
          </p:cNvSpPr>
          <p:nvPr>
            <p:ph type="body" sz="quarter" idx="10"/>
          </p:nvPr>
        </p:nvSpPr>
        <p:spPr>
          <a:xfrm>
            <a:off x="400050" y="2522538"/>
            <a:ext cx="11474450" cy="4787900"/>
          </a:xfrm>
        </p:spPr>
        <p:txBody>
          <a:bodyPr/>
          <a:lstStyle/>
          <a:p>
            <a:r>
              <a:rPr lang="en-US" dirty="0"/>
              <a:t>- I wanted to cluster sessions and see if there was a general pattern of how different groups of babies behave depending on if the prior accuracy. For this, I created a dataset that contained information per session, instead of per trial and pivoted the dataset to get, a variable per prior accuracy (for example: durExplorationPeriod_0, durExplorationPeriod_1). </a:t>
            </a:r>
          </a:p>
          <a:p>
            <a:r>
              <a:rPr lang="en-US" dirty="0"/>
              <a:t>- There was a lot of variability and, after trying the elbow method to find out how many optimal clusters there well, not even 10 clusters were enough. </a:t>
            </a:r>
          </a:p>
          <a:p>
            <a:r>
              <a:rPr lang="en-US" dirty="0"/>
              <a:t>- Still, in order to see if I could predict accuracy based on different combinations of features, I tried to run a simple mixed effects model and a simple Bayesian hierarchical regression model with different combinations of variables for the two most important clusters, but nothing really worked. </a:t>
            </a:r>
          </a:p>
          <a:p>
            <a:r>
              <a:rPr lang="en-US" dirty="0"/>
              <a:t>- I also computed the cumulative sum of improvements by prior accuracy for different variables. Nothing really provided clear results, not even after trying to implement moving average. </a:t>
            </a:r>
            <a:endParaRPr lang="en-DK" dirty="0"/>
          </a:p>
          <a:p>
            <a:endParaRPr lang="en-DK" dirty="0"/>
          </a:p>
        </p:txBody>
      </p:sp>
      <p:sp>
        <p:nvSpPr>
          <p:cNvPr id="3" name="Title 2">
            <a:extLst>
              <a:ext uri="{FF2B5EF4-FFF2-40B4-BE49-F238E27FC236}">
                <a16:creationId xmlns:a16="http://schemas.microsoft.com/office/drawing/2014/main" id="{478EE3B5-56A7-2061-BB77-0FA4A251BEBF}"/>
              </a:ext>
            </a:extLst>
          </p:cNvPr>
          <p:cNvSpPr>
            <a:spLocks noGrp="1"/>
          </p:cNvSpPr>
          <p:nvPr>
            <p:ph type="title"/>
          </p:nvPr>
        </p:nvSpPr>
        <p:spPr/>
        <p:txBody>
          <a:bodyPr/>
          <a:lstStyle/>
          <a:p>
            <a:r>
              <a:rPr lang="en-US" dirty="0"/>
              <a:t>Prior Accuracy Analysis</a:t>
            </a:r>
            <a:endParaRPr lang="en-DK" dirty="0"/>
          </a:p>
        </p:txBody>
      </p:sp>
      <p:sp>
        <p:nvSpPr>
          <p:cNvPr id="5" name="TextBox 4">
            <a:extLst>
              <a:ext uri="{FF2B5EF4-FFF2-40B4-BE49-F238E27FC236}">
                <a16:creationId xmlns:a16="http://schemas.microsoft.com/office/drawing/2014/main" id="{467E4D48-C989-3A11-52E9-A737CA32F92D}"/>
              </a:ext>
            </a:extLst>
          </p:cNvPr>
          <p:cNvSpPr txBox="1"/>
          <p:nvPr/>
        </p:nvSpPr>
        <p:spPr>
          <a:xfrm>
            <a:off x="400049" y="1236270"/>
            <a:ext cx="11290427" cy="1015663"/>
          </a:xfrm>
          <a:prstGeom prst="rect">
            <a:avLst/>
          </a:prstGeom>
          <a:noFill/>
        </p:spPr>
        <p:txBody>
          <a:bodyPr wrap="square">
            <a:spAutoFit/>
          </a:bodyPr>
          <a:lstStyle/>
          <a:p>
            <a:r>
              <a:rPr lang="de-DE" sz="2000" dirty="0"/>
              <a:t>- Total </a:t>
            </a:r>
            <a:r>
              <a:rPr lang="de-DE" sz="2000" dirty="0" err="1"/>
              <a:t>trial</a:t>
            </a:r>
            <a:r>
              <a:rPr lang="de-DE" sz="2000" dirty="0"/>
              <a:t> </a:t>
            </a:r>
            <a:r>
              <a:rPr lang="de-DE" sz="2000" dirty="0" err="1"/>
              <a:t>duration</a:t>
            </a:r>
            <a:r>
              <a:rPr lang="de-DE" sz="2000" dirty="0"/>
              <a:t>, </a:t>
            </a:r>
            <a:r>
              <a:rPr lang="de-DE" sz="2000" dirty="0" err="1"/>
              <a:t>exploration</a:t>
            </a:r>
            <a:r>
              <a:rPr lang="de-DE" sz="2000" dirty="0"/>
              <a:t> and </a:t>
            </a:r>
            <a:r>
              <a:rPr lang="de-DE" sz="2000" dirty="0" err="1"/>
              <a:t>decision</a:t>
            </a:r>
            <a:r>
              <a:rPr lang="de-DE" sz="2000" dirty="0"/>
              <a:t> </a:t>
            </a:r>
            <a:r>
              <a:rPr lang="de-DE" sz="2000" dirty="0" err="1"/>
              <a:t>periods</a:t>
            </a:r>
            <a:r>
              <a:rPr lang="de-DE" sz="2000" dirty="0"/>
              <a:t> and </a:t>
            </a:r>
            <a:r>
              <a:rPr lang="de-DE" sz="2000" dirty="0" err="1"/>
              <a:t>fixation</a:t>
            </a:r>
            <a:r>
              <a:rPr lang="de-DE" sz="2000" dirty="0"/>
              <a:t> </a:t>
            </a:r>
            <a:r>
              <a:rPr lang="de-DE" sz="2000" dirty="0" err="1"/>
              <a:t>numbers</a:t>
            </a:r>
            <a:r>
              <a:rPr lang="de-DE" sz="2000" dirty="0"/>
              <a:t> </a:t>
            </a:r>
            <a:r>
              <a:rPr lang="de-DE" sz="2000" dirty="0" err="1"/>
              <a:t>seem</a:t>
            </a:r>
            <a:r>
              <a:rPr lang="de-DE" sz="2000" dirty="0"/>
              <a:t> </a:t>
            </a:r>
            <a:r>
              <a:rPr lang="de-DE" sz="2000" dirty="0" err="1"/>
              <a:t>to</a:t>
            </a:r>
            <a:r>
              <a:rPr lang="de-DE" sz="2000" dirty="0"/>
              <a:t> </a:t>
            </a:r>
            <a:r>
              <a:rPr lang="de-DE" sz="2000" dirty="0" err="1"/>
              <a:t>be</a:t>
            </a:r>
            <a:r>
              <a:rPr lang="de-DE" sz="2000" dirty="0"/>
              <a:t> </a:t>
            </a:r>
            <a:r>
              <a:rPr lang="de-DE" sz="2000" dirty="0" err="1"/>
              <a:t>higher</a:t>
            </a:r>
            <a:r>
              <a:rPr lang="de-DE" sz="2000" dirty="0"/>
              <a:t> </a:t>
            </a:r>
            <a:r>
              <a:rPr lang="de-DE" sz="2000" dirty="0" err="1"/>
              <a:t>if</a:t>
            </a:r>
            <a:r>
              <a:rPr lang="de-DE" sz="2000" dirty="0"/>
              <a:t> </a:t>
            </a:r>
            <a:r>
              <a:rPr lang="de-DE" sz="2000" dirty="0" err="1"/>
              <a:t>the</a:t>
            </a:r>
            <a:r>
              <a:rPr lang="de-DE" sz="2000" dirty="0"/>
              <a:t> </a:t>
            </a:r>
            <a:r>
              <a:rPr lang="de-DE" sz="2000" dirty="0" err="1"/>
              <a:t>prior</a:t>
            </a:r>
            <a:r>
              <a:rPr lang="de-DE" sz="2000" dirty="0"/>
              <a:t> </a:t>
            </a:r>
            <a:r>
              <a:rPr lang="de-DE" sz="2000" dirty="0" err="1"/>
              <a:t>accuracy</a:t>
            </a:r>
            <a:r>
              <a:rPr lang="de-DE" sz="2000" dirty="0"/>
              <a:t> was 0 (</a:t>
            </a:r>
            <a:r>
              <a:rPr lang="de-DE" sz="2000" dirty="0" err="1"/>
              <a:t>incorrect</a:t>
            </a:r>
            <a:r>
              <a:rPr lang="de-DE" sz="2000" dirty="0"/>
              <a:t>). This </a:t>
            </a:r>
            <a:r>
              <a:rPr lang="de-DE" sz="2000" dirty="0" err="1"/>
              <a:t>pattern</a:t>
            </a:r>
            <a:r>
              <a:rPr lang="de-DE" sz="2000" dirty="0"/>
              <a:t> </a:t>
            </a:r>
            <a:r>
              <a:rPr lang="de-DE" sz="2000" dirty="0" err="1"/>
              <a:t>is</a:t>
            </a:r>
            <a:r>
              <a:rPr lang="de-DE" sz="2000" dirty="0"/>
              <a:t> not </a:t>
            </a:r>
            <a:r>
              <a:rPr lang="de-DE" sz="2000" dirty="0" err="1"/>
              <a:t>followed</a:t>
            </a:r>
            <a:r>
              <a:rPr lang="de-DE" sz="2000" dirty="0"/>
              <a:t> </a:t>
            </a:r>
            <a:r>
              <a:rPr lang="de-DE" sz="2000" dirty="0" err="1"/>
              <a:t>by</a:t>
            </a:r>
            <a:r>
              <a:rPr lang="de-DE" sz="2000" dirty="0"/>
              <a:t> </a:t>
            </a:r>
            <a:r>
              <a:rPr lang="de-DE" sz="2000" dirty="0" err="1"/>
              <a:t>Number</a:t>
            </a:r>
            <a:r>
              <a:rPr lang="de-DE" sz="2000" dirty="0"/>
              <a:t> </a:t>
            </a:r>
            <a:r>
              <a:rPr lang="de-DE" sz="2000" dirty="0" err="1"/>
              <a:t>of</a:t>
            </a:r>
            <a:r>
              <a:rPr lang="de-DE" sz="2000" dirty="0"/>
              <a:t> Switches </a:t>
            </a:r>
            <a:r>
              <a:rPr lang="de-DE" sz="2000" dirty="0" err="1"/>
              <a:t>between</a:t>
            </a:r>
            <a:r>
              <a:rPr lang="de-DE" sz="2000" dirty="0"/>
              <a:t> </a:t>
            </a:r>
            <a:r>
              <a:rPr lang="de-DE" sz="2000" dirty="0" err="1"/>
              <a:t>bottom</a:t>
            </a:r>
            <a:r>
              <a:rPr lang="de-DE" sz="2000" dirty="0"/>
              <a:t> </a:t>
            </a:r>
            <a:r>
              <a:rPr lang="de-DE" sz="2000" dirty="0" err="1"/>
              <a:t>cards</a:t>
            </a:r>
            <a:r>
              <a:rPr lang="de-DE" sz="2000" dirty="0"/>
              <a:t>. </a:t>
            </a:r>
            <a:r>
              <a:rPr lang="de-DE" sz="2000" dirty="0" err="1"/>
              <a:t>No</a:t>
            </a:r>
            <a:r>
              <a:rPr lang="de-DE" sz="2000" dirty="0"/>
              <a:t> </a:t>
            </a:r>
            <a:r>
              <a:rPr lang="de-DE" sz="2000" dirty="0" err="1"/>
              <a:t>significant</a:t>
            </a:r>
            <a:r>
              <a:rPr lang="de-DE" sz="2000" dirty="0"/>
              <a:t> </a:t>
            </a:r>
            <a:r>
              <a:rPr lang="de-DE" sz="2000" dirty="0" err="1"/>
              <a:t>correlations</a:t>
            </a:r>
            <a:r>
              <a:rPr lang="de-DE" sz="2000" dirty="0"/>
              <a:t>, </a:t>
            </a:r>
            <a:r>
              <a:rPr lang="de-DE" sz="2000" dirty="0" err="1"/>
              <a:t>though</a:t>
            </a:r>
            <a:r>
              <a:rPr lang="de-DE" sz="2000" dirty="0"/>
              <a:t>. </a:t>
            </a:r>
          </a:p>
        </p:txBody>
      </p:sp>
    </p:spTree>
    <p:extLst>
      <p:ext uri="{BB962C8B-B14F-4D97-AF65-F5344CB8AC3E}">
        <p14:creationId xmlns:p14="http://schemas.microsoft.com/office/powerpoint/2010/main" val="38201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B46404-1204-C335-BA74-930BB41F8252}"/>
              </a:ext>
            </a:extLst>
          </p:cNvPr>
          <p:cNvPicPr>
            <a:picLocks noChangeAspect="1"/>
          </p:cNvPicPr>
          <p:nvPr/>
        </p:nvPicPr>
        <p:blipFill>
          <a:blip r:embed="rId2"/>
          <a:stretch>
            <a:fillRect/>
          </a:stretch>
        </p:blipFill>
        <p:spPr>
          <a:xfrm>
            <a:off x="838295" y="1122875"/>
            <a:ext cx="5990723" cy="4791176"/>
          </a:xfrm>
          <a:prstGeom prst="rect">
            <a:avLst/>
          </a:prstGeom>
        </p:spPr>
      </p:pic>
      <p:pic>
        <p:nvPicPr>
          <p:cNvPr id="13" name="Picture 12">
            <a:extLst>
              <a:ext uri="{FF2B5EF4-FFF2-40B4-BE49-F238E27FC236}">
                <a16:creationId xmlns:a16="http://schemas.microsoft.com/office/drawing/2014/main" id="{2821FF52-28D0-8540-0147-645EE6AFDAE5}"/>
              </a:ext>
            </a:extLst>
          </p:cNvPr>
          <p:cNvPicPr>
            <a:picLocks noChangeAspect="1"/>
          </p:cNvPicPr>
          <p:nvPr/>
        </p:nvPicPr>
        <p:blipFill>
          <a:blip r:embed="rId3"/>
          <a:stretch>
            <a:fillRect/>
          </a:stretch>
        </p:blipFill>
        <p:spPr>
          <a:xfrm>
            <a:off x="7097193" y="1989385"/>
            <a:ext cx="4259687" cy="2619708"/>
          </a:xfrm>
          <a:prstGeom prst="rect">
            <a:avLst/>
          </a:prstGeom>
        </p:spPr>
      </p:pic>
      <p:sp>
        <p:nvSpPr>
          <p:cNvPr id="17" name="Title 16">
            <a:extLst>
              <a:ext uri="{FF2B5EF4-FFF2-40B4-BE49-F238E27FC236}">
                <a16:creationId xmlns:a16="http://schemas.microsoft.com/office/drawing/2014/main" id="{B7A7A1E9-BFB0-026A-C117-945BE5E5CFF3}"/>
              </a:ext>
            </a:extLst>
          </p:cNvPr>
          <p:cNvSpPr>
            <a:spLocks noGrp="1"/>
          </p:cNvSpPr>
          <p:nvPr>
            <p:ph type="title"/>
          </p:nvPr>
        </p:nvSpPr>
        <p:spPr/>
        <p:txBody>
          <a:bodyPr/>
          <a:lstStyle/>
          <a:p>
            <a:r>
              <a:rPr lang="en-US" dirty="0"/>
              <a:t>Accuracy vs. Difficulty level</a:t>
            </a:r>
            <a:endParaRPr lang="en-DK" dirty="0"/>
          </a:p>
        </p:txBody>
      </p:sp>
    </p:spTree>
    <p:extLst>
      <p:ext uri="{BB962C8B-B14F-4D97-AF65-F5344CB8AC3E}">
        <p14:creationId xmlns:p14="http://schemas.microsoft.com/office/powerpoint/2010/main" val="3615112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E7077-F9FC-D91C-6AF4-9A0DF59992B9}"/>
              </a:ext>
            </a:extLst>
          </p:cNvPr>
          <p:cNvSpPr>
            <a:spLocks noGrp="1"/>
          </p:cNvSpPr>
          <p:nvPr>
            <p:ph type="title"/>
          </p:nvPr>
        </p:nvSpPr>
        <p:spPr>
          <a:xfrm>
            <a:off x="504001" y="224565"/>
            <a:ext cx="11186476" cy="369332"/>
          </a:xfrm>
        </p:spPr>
        <p:txBody>
          <a:bodyPr/>
          <a:lstStyle/>
          <a:p>
            <a:r>
              <a:rPr lang="en-US" dirty="0"/>
              <a:t>Temporal analysis</a:t>
            </a:r>
            <a:endParaRPr lang="en-DK" dirty="0"/>
          </a:p>
        </p:txBody>
      </p:sp>
      <p:pic>
        <p:nvPicPr>
          <p:cNvPr id="6" name="Picture 5">
            <a:extLst>
              <a:ext uri="{FF2B5EF4-FFF2-40B4-BE49-F238E27FC236}">
                <a16:creationId xmlns:a16="http://schemas.microsoft.com/office/drawing/2014/main" id="{20A89A17-76FB-C70F-0D91-4B2C2CDF9BC5}"/>
              </a:ext>
            </a:extLst>
          </p:cNvPr>
          <p:cNvPicPr>
            <a:picLocks noChangeAspect="1"/>
          </p:cNvPicPr>
          <p:nvPr/>
        </p:nvPicPr>
        <p:blipFill>
          <a:blip r:embed="rId2"/>
          <a:stretch>
            <a:fillRect/>
          </a:stretch>
        </p:blipFill>
        <p:spPr>
          <a:xfrm>
            <a:off x="504001" y="2999898"/>
            <a:ext cx="5296153" cy="3350627"/>
          </a:xfrm>
          <a:prstGeom prst="rect">
            <a:avLst/>
          </a:prstGeom>
        </p:spPr>
      </p:pic>
      <p:pic>
        <p:nvPicPr>
          <p:cNvPr id="8" name="Picture 7">
            <a:extLst>
              <a:ext uri="{FF2B5EF4-FFF2-40B4-BE49-F238E27FC236}">
                <a16:creationId xmlns:a16="http://schemas.microsoft.com/office/drawing/2014/main" id="{E2ACA61C-BF76-CEDA-6A07-C1BF3D20B4B8}"/>
              </a:ext>
            </a:extLst>
          </p:cNvPr>
          <p:cNvPicPr>
            <a:picLocks noChangeAspect="1"/>
          </p:cNvPicPr>
          <p:nvPr/>
        </p:nvPicPr>
        <p:blipFill>
          <a:blip r:embed="rId3"/>
          <a:stretch>
            <a:fillRect/>
          </a:stretch>
        </p:blipFill>
        <p:spPr>
          <a:xfrm>
            <a:off x="7727255" y="927128"/>
            <a:ext cx="3963222" cy="2445753"/>
          </a:xfrm>
          <a:prstGeom prst="rect">
            <a:avLst/>
          </a:prstGeom>
        </p:spPr>
      </p:pic>
      <p:pic>
        <p:nvPicPr>
          <p:cNvPr id="10" name="Picture 9">
            <a:extLst>
              <a:ext uri="{FF2B5EF4-FFF2-40B4-BE49-F238E27FC236}">
                <a16:creationId xmlns:a16="http://schemas.microsoft.com/office/drawing/2014/main" id="{A84BB61F-F204-AF86-B106-C35FC26D577A}"/>
              </a:ext>
            </a:extLst>
          </p:cNvPr>
          <p:cNvPicPr>
            <a:picLocks noChangeAspect="1"/>
          </p:cNvPicPr>
          <p:nvPr/>
        </p:nvPicPr>
        <p:blipFill>
          <a:blip r:embed="rId4"/>
          <a:stretch>
            <a:fillRect/>
          </a:stretch>
        </p:blipFill>
        <p:spPr>
          <a:xfrm>
            <a:off x="7727255" y="3832102"/>
            <a:ext cx="3852785" cy="2445753"/>
          </a:xfrm>
          <a:prstGeom prst="rect">
            <a:avLst/>
          </a:prstGeom>
        </p:spPr>
      </p:pic>
      <p:sp>
        <p:nvSpPr>
          <p:cNvPr id="11" name="Text Placeholder 1">
            <a:extLst>
              <a:ext uri="{FF2B5EF4-FFF2-40B4-BE49-F238E27FC236}">
                <a16:creationId xmlns:a16="http://schemas.microsoft.com/office/drawing/2014/main" id="{50DB9BC1-073A-70FE-7DDF-E9E5D62E2FFF}"/>
              </a:ext>
            </a:extLst>
          </p:cNvPr>
          <p:cNvSpPr>
            <a:spLocks noGrp="1"/>
          </p:cNvSpPr>
          <p:nvPr>
            <p:ph type="body" sz="quarter" idx="10"/>
          </p:nvPr>
        </p:nvSpPr>
        <p:spPr>
          <a:xfrm>
            <a:off x="504001" y="873332"/>
            <a:ext cx="6834645" cy="4787900"/>
          </a:xfrm>
        </p:spPr>
        <p:txBody>
          <a:bodyPr>
            <a:normAutofit/>
          </a:bodyPr>
          <a:lstStyle/>
          <a:p>
            <a:r>
              <a:rPr lang="en-US" sz="1600" dirty="0"/>
              <a:t>I calculated the cumulative accuracy per session and then clustered sessions based on their tendency to improve or get worse throughout the task. </a:t>
            </a:r>
          </a:p>
          <a:p>
            <a:r>
              <a:rPr lang="en-US" sz="1600" dirty="0"/>
              <a:t>I then used the clusters presented here and checked the progression (cumulative sum of improvement) of sessions in cluster 1 (tendency to get worse in the memory task) and cluster 2 (tendency to get better in the task) for a set of variables. I did not get anything relevant of reporting. </a:t>
            </a:r>
            <a:endParaRPr lang="en-DK" sz="1600" dirty="0"/>
          </a:p>
          <a:p>
            <a:endParaRPr lang="en-DK" sz="1600" dirty="0"/>
          </a:p>
        </p:txBody>
      </p:sp>
    </p:spTree>
    <p:extLst>
      <p:ext uri="{BB962C8B-B14F-4D97-AF65-F5344CB8AC3E}">
        <p14:creationId xmlns:p14="http://schemas.microsoft.com/office/powerpoint/2010/main" val="2954833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AE7B7-22DD-3D6A-ABCA-0D8CDD5FB72E}"/>
              </a:ext>
            </a:extLst>
          </p:cNvPr>
          <p:cNvSpPr>
            <a:spLocks noGrp="1"/>
          </p:cNvSpPr>
          <p:nvPr>
            <p:ph type="title"/>
          </p:nvPr>
        </p:nvSpPr>
        <p:spPr>
          <a:xfrm>
            <a:off x="190720" y="96693"/>
            <a:ext cx="11186476" cy="369332"/>
          </a:xfrm>
        </p:spPr>
        <p:txBody>
          <a:bodyPr/>
          <a:lstStyle/>
          <a:p>
            <a:r>
              <a:rPr lang="en-US" dirty="0"/>
              <a:t>Difficulty Analysis</a:t>
            </a:r>
            <a:endParaRPr lang="en-DK" dirty="0"/>
          </a:p>
        </p:txBody>
      </p:sp>
      <p:pic>
        <p:nvPicPr>
          <p:cNvPr id="4" name="Picture 3">
            <a:extLst>
              <a:ext uri="{FF2B5EF4-FFF2-40B4-BE49-F238E27FC236}">
                <a16:creationId xmlns:a16="http://schemas.microsoft.com/office/drawing/2014/main" id="{AE4EC0AC-DE45-BD3C-5CF6-D18EF3E25F1E}"/>
              </a:ext>
            </a:extLst>
          </p:cNvPr>
          <p:cNvPicPr>
            <a:picLocks noChangeAspect="1"/>
          </p:cNvPicPr>
          <p:nvPr/>
        </p:nvPicPr>
        <p:blipFill>
          <a:blip r:embed="rId2"/>
          <a:stretch>
            <a:fillRect/>
          </a:stretch>
        </p:blipFill>
        <p:spPr>
          <a:xfrm>
            <a:off x="470135" y="1171233"/>
            <a:ext cx="4892803" cy="4100358"/>
          </a:xfrm>
          <a:prstGeom prst="rect">
            <a:avLst/>
          </a:prstGeom>
        </p:spPr>
      </p:pic>
      <p:pic>
        <p:nvPicPr>
          <p:cNvPr id="6" name="Picture 5">
            <a:extLst>
              <a:ext uri="{FF2B5EF4-FFF2-40B4-BE49-F238E27FC236}">
                <a16:creationId xmlns:a16="http://schemas.microsoft.com/office/drawing/2014/main" id="{34F02A76-4C7E-0A38-5013-63918E56029B}"/>
              </a:ext>
            </a:extLst>
          </p:cNvPr>
          <p:cNvPicPr>
            <a:picLocks noChangeAspect="1"/>
          </p:cNvPicPr>
          <p:nvPr/>
        </p:nvPicPr>
        <p:blipFill>
          <a:blip r:embed="rId3"/>
          <a:stretch>
            <a:fillRect/>
          </a:stretch>
        </p:blipFill>
        <p:spPr>
          <a:xfrm>
            <a:off x="6537853" y="96693"/>
            <a:ext cx="5279957" cy="3332307"/>
          </a:xfrm>
          <a:prstGeom prst="rect">
            <a:avLst/>
          </a:prstGeom>
        </p:spPr>
      </p:pic>
      <p:pic>
        <p:nvPicPr>
          <p:cNvPr id="10" name="Picture 9">
            <a:extLst>
              <a:ext uri="{FF2B5EF4-FFF2-40B4-BE49-F238E27FC236}">
                <a16:creationId xmlns:a16="http://schemas.microsoft.com/office/drawing/2014/main" id="{770ABC71-434E-2270-EE44-932FC354F2B0}"/>
              </a:ext>
            </a:extLst>
          </p:cNvPr>
          <p:cNvPicPr>
            <a:picLocks noChangeAspect="1"/>
          </p:cNvPicPr>
          <p:nvPr/>
        </p:nvPicPr>
        <p:blipFill>
          <a:blip r:embed="rId4"/>
          <a:stretch>
            <a:fillRect/>
          </a:stretch>
        </p:blipFill>
        <p:spPr>
          <a:xfrm>
            <a:off x="6452507" y="3556310"/>
            <a:ext cx="5365303" cy="3139102"/>
          </a:xfrm>
          <a:prstGeom prst="rect">
            <a:avLst/>
          </a:prstGeom>
        </p:spPr>
      </p:pic>
    </p:spTree>
    <p:extLst>
      <p:ext uri="{BB962C8B-B14F-4D97-AF65-F5344CB8AC3E}">
        <p14:creationId xmlns:p14="http://schemas.microsoft.com/office/powerpoint/2010/main" val="113653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360FC-EAD0-3A83-9241-AE9F557531C5}"/>
              </a:ext>
            </a:extLst>
          </p:cNvPr>
          <p:cNvSpPr>
            <a:spLocks noGrp="1"/>
          </p:cNvSpPr>
          <p:nvPr>
            <p:ph type="title"/>
          </p:nvPr>
        </p:nvSpPr>
        <p:spPr/>
        <p:txBody>
          <a:bodyPr/>
          <a:lstStyle/>
          <a:p>
            <a:r>
              <a:rPr lang="en-US" dirty="0"/>
              <a:t>Difficulty Analysis</a:t>
            </a:r>
            <a:endParaRPr lang="en-DK" dirty="0"/>
          </a:p>
        </p:txBody>
      </p:sp>
      <p:pic>
        <p:nvPicPr>
          <p:cNvPr id="6" name="Picture 5">
            <a:extLst>
              <a:ext uri="{FF2B5EF4-FFF2-40B4-BE49-F238E27FC236}">
                <a16:creationId xmlns:a16="http://schemas.microsoft.com/office/drawing/2014/main" id="{562B1457-2489-82C8-84DC-AFF50B49ACCA}"/>
              </a:ext>
            </a:extLst>
          </p:cNvPr>
          <p:cNvPicPr>
            <a:picLocks noChangeAspect="1"/>
          </p:cNvPicPr>
          <p:nvPr/>
        </p:nvPicPr>
        <p:blipFill rotWithShape="1">
          <a:blip r:embed="rId2"/>
          <a:srcRect t="2133"/>
          <a:stretch/>
        </p:blipFill>
        <p:spPr>
          <a:xfrm>
            <a:off x="6991541" y="321733"/>
            <a:ext cx="4698936" cy="2680374"/>
          </a:xfrm>
          <a:prstGeom prst="rect">
            <a:avLst/>
          </a:prstGeom>
        </p:spPr>
      </p:pic>
      <p:pic>
        <p:nvPicPr>
          <p:cNvPr id="8" name="Picture 7">
            <a:extLst>
              <a:ext uri="{FF2B5EF4-FFF2-40B4-BE49-F238E27FC236}">
                <a16:creationId xmlns:a16="http://schemas.microsoft.com/office/drawing/2014/main" id="{12510C9E-8CC3-35AF-5573-BFA1DC607BB8}"/>
              </a:ext>
            </a:extLst>
          </p:cNvPr>
          <p:cNvPicPr>
            <a:picLocks noChangeAspect="1"/>
          </p:cNvPicPr>
          <p:nvPr/>
        </p:nvPicPr>
        <p:blipFill>
          <a:blip r:embed="rId3"/>
          <a:stretch>
            <a:fillRect/>
          </a:stretch>
        </p:blipFill>
        <p:spPr>
          <a:xfrm>
            <a:off x="504001" y="1115108"/>
            <a:ext cx="6354062" cy="5372850"/>
          </a:xfrm>
          <a:prstGeom prst="rect">
            <a:avLst/>
          </a:prstGeom>
        </p:spPr>
      </p:pic>
      <p:pic>
        <p:nvPicPr>
          <p:cNvPr id="10" name="Picture 9">
            <a:extLst>
              <a:ext uri="{FF2B5EF4-FFF2-40B4-BE49-F238E27FC236}">
                <a16:creationId xmlns:a16="http://schemas.microsoft.com/office/drawing/2014/main" id="{9012BB90-C418-9E97-0936-281A7BBFA7E1}"/>
              </a:ext>
            </a:extLst>
          </p:cNvPr>
          <p:cNvPicPr>
            <a:picLocks noChangeAspect="1"/>
          </p:cNvPicPr>
          <p:nvPr/>
        </p:nvPicPr>
        <p:blipFill>
          <a:blip r:embed="rId4"/>
          <a:stretch>
            <a:fillRect/>
          </a:stretch>
        </p:blipFill>
        <p:spPr>
          <a:xfrm>
            <a:off x="7054464" y="3184374"/>
            <a:ext cx="4573089" cy="2946607"/>
          </a:xfrm>
          <a:prstGeom prst="rect">
            <a:avLst/>
          </a:prstGeom>
        </p:spPr>
      </p:pic>
    </p:spTree>
    <p:extLst>
      <p:ext uri="{BB962C8B-B14F-4D97-AF65-F5344CB8AC3E}">
        <p14:creationId xmlns:p14="http://schemas.microsoft.com/office/powerpoint/2010/main" val="400822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2848C8-4452-7463-9BB2-ACEFD736E71E}"/>
              </a:ext>
            </a:extLst>
          </p:cNvPr>
          <p:cNvPicPr>
            <a:picLocks noChangeAspect="1"/>
          </p:cNvPicPr>
          <p:nvPr/>
        </p:nvPicPr>
        <p:blipFill>
          <a:blip r:embed="rId2"/>
          <a:stretch>
            <a:fillRect/>
          </a:stretch>
        </p:blipFill>
        <p:spPr>
          <a:xfrm>
            <a:off x="609713" y="1179138"/>
            <a:ext cx="5963482" cy="5363323"/>
          </a:xfrm>
          <a:prstGeom prst="rect">
            <a:avLst/>
          </a:prstGeom>
        </p:spPr>
      </p:pic>
      <p:sp>
        <p:nvSpPr>
          <p:cNvPr id="6" name="Title 2">
            <a:extLst>
              <a:ext uri="{FF2B5EF4-FFF2-40B4-BE49-F238E27FC236}">
                <a16:creationId xmlns:a16="http://schemas.microsoft.com/office/drawing/2014/main" id="{90D38ACA-C3FE-1E90-18E5-151A94CC20B6}"/>
              </a:ext>
            </a:extLst>
          </p:cNvPr>
          <p:cNvSpPr>
            <a:spLocks noGrp="1"/>
          </p:cNvSpPr>
          <p:nvPr>
            <p:ph type="title"/>
          </p:nvPr>
        </p:nvSpPr>
        <p:spPr>
          <a:xfrm>
            <a:off x="503238" y="503238"/>
            <a:ext cx="11187112" cy="369887"/>
          </a:xfrm>
        </p:spPr>
        <p:txBody>
          <a:bodyPr/>
          <a:lstStyle/>
          <a:p>
            <a:r>
              <a:rPr lang="en-US" dirty="0"/>
              <a:t>Difficulty Analysis</a:t>
            </a:r>
            <a:endParaRPr lang="en-DK" dirty="0"/>
          </a:p>
        </p:txBody>
      </p:sp>
      <p:pic>
        <p:nvPicPr>
          <p:cNvPr id="8" name="Picture 7">
            <a:extLst>
              <a:ext uri="{FF2B5EF4-FFF2-40B4-BE49-F238E27FC236}">
                <a16:creationId xmlns:a16="http://schemas.microsoft.com/office/drawing/2014/main" id="{4B5B25C2-844D-AB58-AF1E-812AB9E7741E}"/>
              </a:ext>
            </a:extLst>
          </p:cNvPr>
          <p:cNvPicPr>
            <a:picLocks noChangeAspect="1"/>
          </p:cNvPicPr>
          <p:nvPr/>
        </p:nvPicPr>
        <p:blipFill>
          <a:blip r:embed="rId3"/>
          <a:stretch>
            <a:fillRect/>
          </a:stretch>
        </p:blipFill>
        <p:spPr>
          <a:xfrm>
            <a:off x="6863732" y="206123"/>
            <a:ext cx="5126346" cy="3013622"/>
          </a:xfrm>
          <a:prstGeom prst="rect">
            <a:avLst/>
          </a:prstGeom>
        </p:spPr>
      </p:pic>
      <p:pic>
        <p:nvPicPr>
          <p:cNvPr id="10" name="Picture 9">
            <a:extLst>
              <a:ext uri="{FF2B5EF4-FFF2-40B4-BE49-F238E27FC236}">
                <a16:creationId xmlns:a16="http://schemas.microsoft.com/office/drawing/2014/main" id="{245CF8B7-ADDF-AB33-AEBC-E783EC2D290B}"/>
              </a:ext>
            </a:extLst>
          </p:cNvPr>
          <p:cNvPicPr>
            <a:picLocks noChangeAspect="1"/>
          </p:cNvPicPr>
          <p:nvPr/>
        </p:nvPicPr>
        <p:blipFill>
          <a:blip r:embed="rId4"/>
          <a:stretch>
            <a:fillRect/>
          </a:stretch>
        </p:blipFill>
        <p:spPr>
          <a:xfrm>
            <a:off x="6946488" y="3352486"/>
            <a:ext cx="4960835" cy="3189975"/>
          </a:xfrm>
          <a:prstGeom prst="rect">
            <a:avLst/>
          </a:prstGeom>
        </p:spPr>
      </p:pic>
    </p:spTree>
    <p:extLst>
      <p:ext uri="{BB962C8B-B14F-4D97-AF65-F5344CB8AC3E}">
        <p14:creationId xmlns:p14="http://schemas.microsoft.com/office/powerpoint/2010/main" val="145036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FA48C-8322-9F1F-95C2-70919CA7AE20}"/>
              </a:ext>
            </a:extLst>
          </p:cNvPr>
          <p:cNvSpPr>
            <a:spLocks noGrp="1"/>
          </p:cNvSpPr>
          <p:nvPr>
            <p:ph type="title"/>
          </p:nvPr>
        </p:nvSpPr>
        <p:spPr/>
        <p:txBody>
          <a:bodyPr/>
          <a:lstStyle/>
          <a:p>
            <a:r>
              <a:rPr lang="en-US" dirty="0"/>
              <a:t>Difficulty Analysis</a:t>
            </a:r>
            <a:endParaRPr lang="en-DK" dirty="0"/>
          </a:p>
        </p:txBody>
      </p:sp>
      <p:pic>
        <p:nvPicPr>
          <p:cNvPr id="5" name="Picture 4">
            <a:extLst>
              <a:ext uri="{FF2B5EF4-FFF2-40B4-BE49-F238E27FC236}">
                <a16:creationId xmlns:a16="http://schemas.microsoft.com/office/drawing/2014/main" id="{34443CA7-7764-4744-6472-2330FDECCE86}"/>
              </a:ext>
            </a:extLst>
          </p:cNvPr>
          <p:cNvPicPr>
            <a:picLocks noChangeAspect="1"/>
          </p:cNvPicPr>
          <p:nvPr/>
        </p:nvPicPr>
        <p:blipFill>
          <a:blip r:embed="rId2"/>
          <a:stretch>
            <a:fillRect/>
          </a:stretch>
        </p:blipFill>
        <p:spPr>
          <a:xfrm>
            <a:off x="591021" y="1209836"/>
            <a:ext cx="5506218" cy="5268060"/>
          </a:xfrm>
          <a:prstGeom prst="rect">
            <a:avLst/>
          </a:prstGeom>
        </p:spPr>
      </p:pic>
      <p:pic>
        <p:nvPicPr>
          <p:cNvPr id="7" name="Picture 6">
            <a:extLst>
              <a:ext uri="{FF2B5EF4-FFF2-40B4-BE49-F238E27FC236}">
                <a16:creationId xmlns:a16="http://schemas.microsoft.com/office/drawing/2014/main" id="{11F06AAF-D9A6-E643-0278-07627F3EDAC2}"/>
              </a:ext>
            </a:extLst>
          </p:cNvPr>
          <p:cNvPicPr>
            <a:picLocks noChangeAspect="1"/>
          </p:cNvPicPr>
          <p:nvPr/>
        </p:nvPicPr>
        <p:blipFill>
          <a:blip r:embed="rId3"/>
          <a:stretch>
            <a:fillRect/>
          </a:stretch>
        </p:blipFill>
        <p:spPr>
          <a:xfrm>
            <a:off x="7000246" y="361702"/>
            <a:ext cx="4690231" cy="2957231"/>
          </a:xfrm>
          <a:prstGeom prst="rect">
            <a:avLst/>
          </a:prstGeom>
        </p:spPr>
      </p:pic>
      <p:pic>
        <p:nvPicPr>
          <p:cNvPr id="9" name="Picture 8">
            <a:extLst>
              <a:ext uri="{FF2B5EF4-FFF2-40B4-BE49-F238E27FC236}">
                <a16:creationId xmlns:a16="http://schemas.microsoft.com/office/drawing/2014/main" id="{D5021324-FD42-B571-AA47-57B6093190BD}"/>
              </a:ext>
            </a:extLst>
          </p:cNvPr>
          <p:cNvPicPr>
            <a:picLocks noChangeAspect="1"/>
          </p:cNvPicPr>
          <p:nvPr/>
        </p:nvPicPr>
        <p:blipFill>
          <a:blip r:embed="rId4"/>
          <a:stretch>
            <a:fillRect/>
          </a:stretch>
        </p:blipFill>
        <p:spPr>
          <a:xfrm>
            <a:off x="6896750" y="3461231"/>
            <a:ext cx="4793727" cy="3094835"/>
          </a:xfrm>
          <a:prstGeom prst="rect">
            <a:avLst/>
          </a:prstGeom>
        </p:spPr>
      </p:pic>
    </p:spTree>
    <p:extLst>
      <p:ext uri="{BB962C8B-B14F-4D97-AF65-F5344CB8AC3E}">
        <p14:creationId xmlns:p14="http://schemas.microsoft.com/office/powerpoint/2010/main" val="376541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3B019-8F96-1457-C8EE-7583E6FF3C8E}"/>
              </a:ext>
            </a:extLst>
          </p:cNvPr>
          <p:cNvSpPr>
            <a:spLocks noGrp="1"/>
          </p:cNvSpPr>
          <p:nvPr>
            <p:ph type="title"/>
          </p:nvPr>
        </p:nvSpPr>
        <p:spPr/>
        <p:txBody>
          <a:bodyPr/>
          <a:lstStyle/>
          <a:p>
            <a:r>
              <a:rPr lang="en-US" dirty="0"/>
              <a:t>Difficulty Analysis</a:t>
            </a:r>
            <a:endParaRPr lang="en-DK" dirty="0"/>
          </a:p>
        </p:txBody>
      </p:sp>
      <p:pic>
        <p:nvPicPr>
          <p:cNvPr id="5" name="Picture 4">
            <a:extLst>
              <a:ext uri="{FF2B5EF4-FFF2-40B4-BE49-F238E27FC236}">
                <a16:creationId xmlns:a16="http://schemas.microsoft.com/office/drawing/2014/main" id="{FFA7128C-BEC9-1B77-A098-118D4861660C}"/>
              </a:ext>
            </a:extLst>
          </p:cNvPr>
          <p:cNvPicPr>
            <a:picLocks noChangeAspect="1"/>
          </p:cNvPicPr>
          <p:nvPr/>
        </p:nvPicPr>
        <p:blipFill>
          <a:blip r:embed="rId2"/>
          <a:stretch>
            <a:fillRect/>
          </a:stretch>
        </p:blipFill>
        <p:spPr>
          <a:xfrm>
            <a:off x="397544" y="1263280"/>
            <a:ext cx="5591955" cy="5296639"/>
          </a:xfrm>
          <a:prstGeom prst="rect">
            <a:avLst/>
          </a:prstGeom>
        </p:spPr>
      </p:pic>
      <p:pic>
        <p:nvPicPr>
          <p:cNvPr id="7" name="Picture 6">
            <a:extLst>
              <a:ext uri="{FF2B5EF4-FFF2-40B4-BE49-F238E27FC236}">
                <a16:creationId xmlns:a16="http://schemas.microsoft.com/office/drawing/2014/main" id="{EDE37F07-BCED-1089-9AF6-AA4E84114CE3}"/>
              </a:ext>
            </a:extLst>
          </p:cNvPr>
          <p:cNvPicPr>
            <a:picLocks noChangeAspect="1"/>
          </p:cNvPicPr>
          <p:nvPr/>
        </p:nvPicPr>
        <p:blipFill>
          <a:blip r:embed="rId3"/>
          <a:stretch>
            <a:fillRect/>
          </a:stretch>
        </p:blipFill>
        <p:spPr>
          <a:xfrm>
            <a:off x="6807199" y="290802"/>
            <a:ext cx="5076169" cy="3083176"/>
          </a:xfrm>
          <a:prstGeom prst="rect">
            <a:avLst/>
          </a:prstGeom>
        </p:spPr>
      </p:pic>
      <p:pic>
        <p:nvPicPr>
          <p:cNvPr id="9" name="Picture 8">
            <a:extLst>
              <a:ext uri="{FF2B5EF4-FFF2-40B4-BE49-F238E27FC236}">
                <a16:creationId xmlns:a16="http://schemas.microsoft.com/office/drawing/2014/main" id="{0E9BB785-FDC2-3366-6333-0F1DB8F8AA0E}"/>
              </a:ext>
            </a:extLst>
          </p:cNvPr>
          <p:cNvPicPr>
            <a:picLocks noChangeAspect="1"/>
          </p:cNvPicPr>
          <p:nvPr/>
        </p:nvPicPr>
        <p:blipFill>
          <a:blip r:embed="rId4"/>
          <a:stretch>
            <a:fillRect/>
          </a:stretch>
        </p:blipFill>
        <p:spPr>
          <a:xfrm>
            <a:off x="6807199" y="3484023"/>
            <a:ext cx="5270901" cy="3243154"/>
          </a:xfrm>
          <a:prstGeom prst="rect">
            <a:avLst/>
          </a:prstGeom>
        </p:spPr>
      </p:pic>
    </p:spTree>
    <p:extLst>
      <p:ext uri="{BB962C8B-B14F-4D97-AF65-F5344CB8AC3E}">
        <p14:creationId xmlns:p14="http://schemas.microsoft.com/office/powerpoint/2010/main" val="83183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00DF0B-8D2F-2A0A-3358-A5DEBDA370A1}"/>
              </a:ext>
            </a:extLst>
          </p:cNvPr>
          <p:cNvSpPr>
            <a:spLocks noGrp="1"/>
          </p:cNvSpPr>
          <p:nvPr>
            <p:ph type="title"/>
          </p:nvPr>
        </p:nvSpPr>
        <p:spPr>
          <a:xfrm>
            <a:off x="343135" y="171319"/>
            <a:ext cx="11186476" cy="369332"/>
          </a:xfrm>
        </p:spPr>
        <p:txBody>
          <a:bodyPr/>
          <a:lstStyle/>
          <a:p>
            <a:r>
              <a:rPr lang="en-US" dirty="0"/>
              <a:t>Difficulty Analysis</a:t>
            </a:r>
            <a:endParaRPr lang="en-DK" dirty="0"/>
          </a:p>
        </p:txBody>
      </p:sp>
      <p:pic>
        <p:nvPicPr>
          <p:cNvPr id="7" name="Picture 6">
            <a:extLst>
              <a:ext uri="{FF2B5EF4-FFF2-40B4-BE49-F238E27FC236}">
                <a16:creationId xmlns:a16="http://schemas.microsoft.com/office/drawing/2014/main" id="{8ADF9D9C-3AA0-D4FF-81ED-9453623391B4}"/>
              </a:ext>
            </a:extLst>
          </p:cNvPr>
          <p:cNvPicPr>
            <a:picLocks noChangeAspect="1"/>
          </p:cNvPicPr>
          <p:nvPr/>
        </p:nvPicPr>
        <p:blipFill rotWithShape="1">
          <a:blip r:embed="rId2"/>
          <a:srcRect l="-1008" t="-5058" r="1008" b="5058"/>
          <a:stretch/>
        </p:blipFill>
        <p:spPr>
          <a:xfrm>
            <a:off x="140630" y="1139217"/>
            <a:ext cx="5609208" cy="5356109"/>
          </a:xfrm>
          <a:prstGeom prst="rect">
            <a:avLst/>
          </a:prstGeom>
        </p:spPr>
      </p:pic>
      <p:pic>
        <p:nvPicPr>
          <p:cNvPr id="9" name="Picture 8">
            <a:extLst>
              <a:ext uri="{FF2B5EF4-FFF2-40B4-BE49-F238E27FC236}">
                <a16:creationId xmlns:a16="http://schemas.microsoft.com/office/drawing/2014/main" id="{1D4EFFF1-0ACB-6238-BAA0-9D5365D2EF98}"/>
              </a:ext>
            </a:extLst>
          </p:cNvPr>
          <p:cNvPicPr>
            <a:picLocks noChangeAspect="1"/>
          </p:cNvPicPr>
          <p:nvPr/>
        </p:nvPicPr>
        <p:blipFill>
          <a:blip r:embed="rId3"/>
          <a:stretch>
            <a:fillRect/>
          </a:stretch>
        </p:blipFill>
        <p:spPr>
          <a:xfrm>
            <a:off x="2011563" y="842691"/>
            <a:ext cx="5609208" cy="2705778"/>
          </a:xfrm>
          <a:prstGeom prst="rect">
            <a:avLst/>
          </a:prstGeom>
        </p:spPr>
      </p:pic>
      <p:pic>
        <p:nvPicPr>
          <p:cNvPr id="11" name="Picture 10">
            <a:extLst>
              <a:ext uri="{FF2B5EF4-FFF2-40B4-BE49-F238E27FC236}">
                <a16:creationId xmlns:a16="http://schemas.microsoft.com/office/drawing/2014/main" id="{A1DDC82F-ECEB-48A8-3F5C-C7578BA64CAA}"/>
              </a:ext>
            </a:extLst>
          </p:cNvPr>
          <p:cNvPicPr>
            <a:picLocks noChangeAspect="1"/>
          </p:cNvPicPr>
          <p:nvPr/>
        </p:nvPicPr>
        <p:blipFill rotWithShape="1">
          <a:blip r:embed="rId4"/>
          <a:srcRect b="50000"/>
          <a:stretch/>
        </p:blipFill>
        <p:spPr>
          <a:xfrm>
            <a:off x="7933268" y="891297"/>
            <a:ext cx="4053544" cy="2657172"/>
          </a:xfrm>
          <a:prstGeom prst="rect">
            <a:avLst/>
          </a:prstGeom>
        </p:spPr>
      </p:pic>
      <p:pic>
        <p:nvPicPr>
          <p:cNvPr id="13" name="Picture 12">
            <a:extLst>
              <a:ext uri="{FF2B5EF4-FFF2-40B4-BE49-F238E27FC236}">
                <a16:creationId xmlns:a16="http://schemas.microsoft.com/office/drawing/2014/main" id="{FB6D5CBF-7C28-FC5C-A32D-E2DE9E4521EC}"/>
              </a:ext>
            </a:extLst>
          </p:cNvPr>
          <p:cNvPicPr>
            <a:picLocks noChangeAspect="1"/>
          </p:cNvPicPr>
          <p:nvPr/>
        </p:nvPicPr>
        <p:blipFill rotWithShape="1">
          <a:blip r:embed="rId4"/>
          <a:srcRect t="50000"/>
          <a:stretch/>
        </p:blipFill>
        <p:spPr>
          <a:xfrm>
            <a:off x="8026267" y="3899115"/>
            <a:ext cx="3960545" cy="2596211"/>
          </a:xfrm>
          <a:prstGeom prst="rect">
            <a:avLst/>
          </a:prstGeom>
        </p:spPr>
      </p:pic>
    </p:spTree>
    <p:extLst>
      <p:ext uri="{BB962C8B-B14F-4D97-AF65-F5344CB8AC3E}">
        <p14:creationId xmlns:p14="http://schemas.microsoft.com/office/powerpoint/2010/main" val="1995591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3">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äsentation2" id="{B44FA898-7065-C140-B2C5-C93FD2EC289B}" vid="{E4A21F8A-B61B-F245-8125-6893948E4DD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692406","enableDocumentContentUpdater":false,"version":"2.0"}]]></TemplafySlideTemplateConfiguration>
</file>

<file path=customXml/item11.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2.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binding":"{{Form.Classification.Display}}","visibility":"","type":"text","disableUpdates":false}},{"type":"shape","elementConfiguration":{"inheritDimensions":"{{InheritDimensions.InheritNone}}","width":"","height":"1 cm","image":"{{Form.SAPLogo.SubbrandBlack}}","visibility":"","type":"image","disableUpdates":false}}],"slideId":"638331234102547405","enableDocumentContentUpdater":false,"version":"2.0"}]]></TemplafySlideTemplate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2843511","enableDocumentContentUpdater":false,"version":"2.0"}]]></TemplafySlideTemplateConfiguration>
</file>

<file path=customXml/item15.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6.xml><?xml version="1.0" encoding="utf-8"?>
<TemplafySlideTemplateConfiguration><![CDATA[{"slideVersion":1,"isValidatorEnabled":false,"isLocked":false,"elementsMetadata":[{"type":"shape","elementConfiguration":{"binding":"{{Form.SpeakerName}}","type":"text","disableUpdates":false}},{"type":"shape","elementConfiguration":{"binding":"{{Form.Email}}","type":"text","disableUpdates":false}},{"type":"shape","elementConfiguration":{"binding":"{{DataSources.PPTCopyRight[\"Slide 5 copyright\"].CopyrightMessage}}","visibility":"","type":"text","disableUpdates":false}}],"slideId":"638331234103056874","enableDocumentContentUpdater":false,"version":"2.0"}]]></TemplafySlideTemplateConfiguration>
</file>

<file path=customXml/item17.xml><?xml version="1.0" encoding="utf-8"?>
<TemplafySlideTemplateConfiguration><![CDATA[{"slideVersion":1,"isValidatorEnabled":false,"isLocked":false,"elementsMetadata":[],"slideId":"638331234103040955","enableDocumentContentUpdater":false,"version":"2.0"}]]></TemplafySlideTemplateConfiguration>
</file>

<file path=customXml/item18.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19.xml><?xml version="1.0" encoding="utf-8"?>
<TemplafyTemplateConfiguration><![CDATA[{"elementsMetadata":[{"type":"shape","id":"1df0b5c3-c399-4d80-afa5-baa0f5e07b52","elementConfiguration":{"binding":"{{ DataSources.Classification[Form.Classification.Name].Display}}","type":"text","disableUpdates":false}},{"type":"shape","id":"4730df89-118a-4dac-850a-22582fba25ef","elementConfiguration":{"inheritDimensions":"{{InheritDimensions.InheritNone}}","width":"","height":"1 cm","image":"{{Form.SAPLogo.SubbrandBlue}}","visibility":"","type":"image","disableUpdates":false}},{"type":"shape","id":"3b3005ec-996c-4d76-a358-795127b0f977","elementConfiguration":{"binding":"{{Form.Classification.Display}}","visibility":"","type":"text","disableUpdates":false}},{"type":"shape","id":"4fb6f5d1-82cd-4ab1-ae44-7e64d037ef1d","elementConfiguration":{"binding":"{{Form.Classification.Display}}","visibility":"","type":"text","disableUpdates":false}},{"type":"shape","id":"6e8f8d3c-486c-440f-9e89-010c51d1337f","elementConfiguration":{"inheritDimensions":"{{InheritDimensions.InheritNone}}","width":"","height":"1 cm","image":"{{Form.SAPLogo.SubbrandBlack}}","visibility":"","type":"image","disableUpdates":false}},{"type":"shape","id":"c91d4f96-eb02-4c57-a0e1-338790f88ede","elementConfiguration":{"inheritDimensions":"{{InheritDimensions.InheritNone}}","width":"","height":"1 cm","image":"{{Form.SAPLogo.SubbrandWhite}}","visibility":"","type":"image","disableUpdates":false}},{"type":"shape","id":"54a69f23-ff76-4f65-96bb-a6bf00e9647f","elementConfiguration":{"binding":"{{Form.Classification.Display}}","visibility":"","type":"text","disableUpdates":false}},{"type":"shape","id":"6c7bdae5-f4a4-41ef-bce1-a9de047427a3","elementConfiguration":{"inheritDimensions":"{{InheritDimensions.InheritNone}}","width":"","height":"1 cm","image":"{{Form.SAPLogo.SubbrandBlue}}","visibility":"","type":"image","disableUpdates":false}},{"type":"shape","id":"31826e07-6bd8-46cf-99a6-aba87324adbb","elementConfiguration":{"binding":"{{Form.Classification.Display}}","visibility":"","type":"text","disableUpdates":false}},{"type":"shape","id":"f232a519-5ff6-4053-bb5b-b23e1adaee18","elementConfiguration":{"inheritDimensions":"{{InheritDimensions.InheritNone}}","width":"","height":"1 cm","image":"{{Form.SAPLogo.SubbrandBlue}}","visibility":"","type":"image","disableUpdates":false}},{"type":"shape","id":"27682cf1-0696-470f-9efa-616f4870e8a0","elementConfiguration":{"binding":"{{Form.Classification.Display}}","visibility":"","type":"text","disableUpdates":false}},{"type":"shape","id":"e60c395f-8fa7-41cf-b146-37c7272e7cfb","elementConfiguration":{"inheritDimensions":"{{InheritDimensions.InheritNone}}","width":"","height":"1 cm","image":"{{Form.SAPLogo.SubbrandBlue}}","visibility":"","type":"image","disableUpdates":false}},{"type":"shape","id":"55d87788-2e60-4526-97e4-cc625eeee8de","elementConfiguration":{"binding":"{{Form.Classification.Display}}","visibility":"","type":"text","disableUpdates":false}},{"type":"shape","id":"bbbbfe71-eb37-4ff2-9c3b-eb5f58cbcbf4","elementConfiguration":{"inheritDimensions":"{{InheritDimensions.InheritNone}}","width":"","height":"1 cm","image":"{{Form.SAPLogo.SubbrandWhite}}","visibility":"","type":"image","disableUpdates":false}},{"type":"shape","id":"fb8eac9c-b638-44dd-a22a-7637e30f5e37","elementConfiguration":{"binding":"{{Form.Classification.Display}}","visibility":"","type":"text","disableUpdates":false}},{"type":"shape","id":"eb9adf6b-a999-43b4-87a5-c81e58f16e94","elementConfiguration":{"binding":"{{DataSources.PPTCopyRight[\"Slide 5 copyright\"].CopyrightMessage}}","visibility":"","type":"text","disableUpdates":false}},{"type":"shape","id":"e1ce98cc-b5e7-4d57-bbf2-b85890640f17","elementConfiguration":{"inheritDimensions":"{{InheritDimensions.InheritNone}}","width":"","height":"1 cm","image":"{{Form.SAPLogo.SubbrandBlack}}","visibility":"","type":"image","disableUpdates":false}},{"type":"shape","id":"e21c6111-be2c-44a0-a2aa-df88facd3edb","elementConfiguration":{"binding":"{{Form.Classification.Display}}","visibility":"","type":"text","disableUpdates":false}},{"type":"shape","id":"2de5be2a-d3c3-4ddf-bfce-d8d47df28dbb","elementConfiguration":{"inheritDimensions":"{{InheritDimensions.InheritNone}}","width":"","height":"1 cm","image":"{{Form.SAPLogo.SubbrandWhite}}","visibility":"","type":"image","disableUpdates":false}},{"type":"shape","id":"ae7c7b96-b70f-4e7a-b733-583422dd9c67","elementConfiguration":{"binding":"{{Form.Classification.Display}}","visibility":"","type":"text","disableUpdates":false}},{"type":"shape","id":"c1eb01f2-9e1f-430d-b8b5-2c5ca45c20b6","elementConfiguration":{"inheritDimensions":"{{InheritDimensions.InheritNone}}","width":"","height":"1 cm","image":"{{Form.SAPLogo.SubbrandBlack}}","visibility":"","type":"image","disableUpdates":false}},{"type":"shape","id":"790acb4e-ca71-45a1-a6aa-15bb3a352e16","elementConfiguration":{"binding":"{{Form.Classification.Display}}","visibility":"","type":"text","disableUpdates":false}},{"type":"shape","id":"2fc7f057-0369-4ed6-8a09-948d28d95ffb","elementConfiguration":{"inheritDimensions":"{{InheritDimensions.InheritNone}}","width":"","height":"1 cm","image":"{{Form.SAPLogo.SubbrandWhite}}","visibility":"","type":"image","disableUpdates":false}},{"type":"shape","id":"9c26c798-5a7f-4e71-a771-0737e45e4efe","elementConfiguration":{"binding":"{{Form.Classification.Display}}","visibility":"","type":"text","disableUpdates":false}},{"type":"shape","id":"1c29bb78-5811-4cd4-811f-7882c0a69982","elementConfiguration":{"inheritDimensions":"{{InheritDimensions.InheritNone}}","width":"","height":"1 cm","image":"{{Form.SAPLogo.SubbrandWhite}}","visibility":"","type":"image","disableUpdates":false}},{"type":"shape","id":"58f345ad-7bdb-419e-8713-85ce06a158f4","elementConfiguration":{"binding":"{{Form.Classification.Display}}","visibility":"","type":"text","disableUpdates":false}},{"type":"shape","id":"3fa50bdb-3142-405e-880c-0380db712567","elementConfiguration":{"binding":"{{StringJoin(\", \", Form.SpeakerName,\"SAP\")}}","type":"text","disableUpdates":false}},{"type":"shape","id":"7ba1bdc3-6de1-4200-a6e0-b1800360e955","elementConfiguration":{"binding":"{{FormatDateTime(Form.Date,\"MMMM dd, yyyy\",\"en-US\")}}","type":"text","disableUpdates":false}},{"type":"shape","id":"038d2caa-100a-48e2-a85a-ae9df4466d25","elementConfiguration":{"binding":"{{StringJoin(\", \", Form.SpeakerName,\"SAP\")}}","type":"text","disableUpdates":false}},{"type":"shape","id":"06373794-4453-4ce4-8a0f-1e74545fdebf","elementConfiguration":{"binding":"{{FormatDateTime(Form.Date,\"MMMM dd, yyyy\",\"en-US\")}}","type":"text","disableUpdates":false}},{"type":"shape","id":"17da9310-e182-49c8-9e08-07dbe704575b","elementConfiguration":{"binding":"{{Form.SpeakerName}}","type":"text","disableUpdates":false}},{"type":"shape","id":"a5258a79-f3e0-48a9-bce0-c4a339708677","elementConfiguration":{"binding":"{{Form.Email}}","type":"text","disableUpdates":false}},{"type":"shape","id":"00227b4d-4db8-4a4b-b540-7d73284d492e","elementConfiguration":{"binding":"{{StringJoin(\", \", Form.SpeakerName,\"SAP\")}}","type":"text","disableUpdates":false}},{"type":"shape","id":"f246cb59-7dc1-4e47-aa19-199113a496ad","elementConfiguration":{"binding":"{{FormatDateTime(Form.Date,\"MMMM dd, yyyy\",\"en-US\")}}","type":"text","disableUpdates":false}},{"type":"shape","id":"b3642e98-d784-4710-b703-2415031999c0","elementConfiguration":{"binding":"{{StringJoin(\", \", Form.SpeakerName,\"SAP\")}}","type":"text","disableUpdates":false}},{"type":"shape","id":"b1649ea4-f984-49ae-a3a1-5e732da06700","elementConfiguration":{"binding":"{{FormatDateTime(Form.Date,\"MMMM dd, yyyy\",\"en-US\")}}","type":"text","disableUpdates":false}},{"type":"shape","id":"817f2cac-476f-4f09-9a5b-f65cb78c8457","elementConfiguration":{"binding":"{{StringJoin(\", \", Form.SpeakerName,\"SAP\")}}","type":"text","disableUpdates":false}},{"type":"shape","id":"378927af-789e-478a-98db-01e3a717f61a","elementConfiguration":{"binding":"{{FormatDateTime(Form.Date,\"MMMM dd, yyyy\",\"en-US\")}}","type":"text","disableUpdates":false}},{"type":"shape","id":"f623d31c-4198-4495-bf52-bf36155f6b34","elementConfiguration":{"binding":"{{StringJoin(\", \", Form.SpeakerName,\"SAP\")}}","type":"text","disableUpdates":false}},{"type":"shape","id":"da33ba28-87ff-4f5f-b399-aa059e6b787a","elementConfiguration":{"binding":"{{FormatDateTime(Form.Date,\"MMMM dd, yyyy\",\"en-US\")}}","type":"text","disableUpdates":false}}],"transformationConfigurations":[],"templateName":"SAP Template NEW","templateDescription":"","enableDocumentContentUpdater":true,"version":"2.0"}]]></TemplafyTemplateConfiguration>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79f7773-5b16-460b-be9a-e10be11b395c">
      <Terms xmlns="http://schemas.microsoft.com/office/infopath/2007/PartnerControls"/>
    </lcf76f155ced4ddcb4097134ff3c332f>
    <TaxCatchAll xmlns="0e00d59e-b0d2-4e67-be34-67e465b0fbed" xsi:nil="true"/>
  </documentManagement>
</p:properties>
</file>

<file path=customXml/item20.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21.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776925","enableDocumentContentUpdater":false,"version":"2.0"}]]></TemplafySlideTemplateConfiguration>
</file>

<file path=customXml/item22.xml><?xml version="1.0" encoding="utf-8"?>
<TemplafySlideTemplateConfiguration><![CDATA[{"slideVersion":1,"isValidatorEnabled":false,"isLocked":false,"elementsMetadata":[],"slideId":"638331234102899225","enableDocumentContentUpdater":false,"version":"2.0"}]]></TemplafySlideTemplateConfiguration>
</file>

<file path=customXml/item23.xml><?xml version="1.0" encoding="utf-8"?>
<TemplafySlideFormConfiguration><![CDATA[{"formFields":[{"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TemplafySlideFormConfiguration>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TemplafySlideTemplateConfiguration><![CDATA[{"slideVersion":1,"isValidatorEnabled":false,"isLocked":false,"elementsMetadata":[],"slideId":"638331234103099669","enableDocumentContentUpdater":false,"version":"2.0"}]]></TemplafySlideTemplateConfiguration>
</file>

<file path=customXml/item26.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Blue}}","visibility":"","type":"image","disableUpdates":false}},{"type":"shape","elementConfiguration":{"binding":"{{Form.Classification.Display}}","visibility":"","type":"text","disableUpdates":false}}],"slideId":"638331234101560684","enableDocumentContentUpdater":false,"version":"2.0"}]]></TemplafySlideTemplateConfiguration>
</file>

<file path=customXml/item27.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3.xml><?xml version="1.0" encoding="utf-8"?>
<TemplafySlideTemplateConfiguration><![CDATA[{"slideVersion":1,"isValidatorEnabled":false,"isLocked":false,"elementsMetadata":[],"slideId":"638331234102931200","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formDataEntries":[]}]]></TemplafySlideFormConfiguration>
</file>

<file path=customXml/item6.xml><?xml version="1.0" encoding="utf-8"?>
<TemplafySlideTemplateConfiguration><![CDATA[{"slideVersion":1,"isValidatorEnabled":false,"isLocked":false,"elementsMetadata":[{"type":"shape","elementConfiguration":{"binding":"{{StringJoin(\", \", Form.SpeakerName,\"SAP\")}}","type":"text","disableUpdates":false}},{"type":"shape","elementConfiguration":{"binding":"{{FormatDateTime(Form.Date,\"MMMM dd, yyyy\",\"en-US\")}}","type":"text","disableUpdates":false}},{"type":"shape","elementConfiguration":{"inheritDimensions":"{{InheritDimensions.InheritNone}}","width":"","height":"1 cm","image":"{{Form.SAPLogo.SubbrandWhite}}","visibility":"","type":"image","disableUpdates":false}},{"type":"shape","elementConfiguration":{"binding":"{{Form.Classification.Display}}","visibility":"","type":"text","disableUpdates":false}}],"slideId":"638331234102430701","enableDocumentContentUpdater":false,"version":"2.0"}]]></TemplafySlideTemplateConfiguration>
</file>

<file path=customXml/item7.xml><?xml version="1.0" encoding="utf-8"?>
<ct:contentTypeSchema xmlns:ct="http://schemas.microsoft.com/office/2006/metadata/contentType" xmlns:ma="http://schemas.microsoft.com/office/2006/metadata/properties/metaAttributes" ct:_="" ma:_="" ma:contentTypeName="Document" ma:contentTypeID="0x010100AC4034B036C92A4A897F8A958DF51533" ma:contentTypeVersion="17" ma:contentTypeDescription="Create a new document." ma:contentTypeScope="" ma:versionID="9881b54d8c9689fbb993a4f7983e18ad">
  <xsd:schema xmlns:xsd="http://www.w3.org/2001/XMLSchema" xmlns:xs="http://www.w3.org/2001/XMLSchema" xmlns:p="http://schemas.microsoft.com/office/2006/metadata/properties" xmlns:ns2="779f7773-5b16-460b-be9a-e10be11b395c" xmlns:ns3="0e00d59e-b0d2-4e67-be34-67e465b0fbed" targetNamespace="http://schemas.microsoft.com/office/2006/metadata/properties" ma:root="true" ma:fieldsID="5587fbb7edc3a1e656e5ced3cd51c8e4" ns2:_="" ns3:_="">
    <xsd:import namespace="779f7773-5b16-460b-be9a-e10be11b395c"/>
    <xsd:import namespace="0e00d59e-b0d2-4e67-be34-67e465b0fbe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9f7773-5b16-460b-be9a-e10be11b39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f1e2fc8-60f5-4b88-a701-67d77da430d9}" ma:internalName="TaxCatchAll" ma:showField="CatchAllData" ma:web="0e00d59e-b0d2-4e67-be34-67e465b0fb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TemplafySlideFormConfiguration><![CDATA[{"formFields":[],"formDataEntries":[]}]]></TemplafySlideFormConfiguration>
</file>

<file path=customXml/item9.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pxB0tb4qiCEYCgGk2fAV86fXsKRk9ZMKiRC3VaLJ5C8="},{"name":"Classification","value":"OmrOP8d402txjl1Zr787gUA6bTWeMdaxGEF9U5BKD64="},{"name":"SpeakerName","value":"YnPwfaWtJd9yqRikMcavEg=="},{"name":"Email","value":"v35+JSpO6F5yjM5PrFdVwQ=="}]}]]></TemplafyFormConfiguration>
</file>

<file path=customXml/itemProps1.xml><?xml version="1.0" encoding="utf-8"?>
<ds:datastoreItem xmlns:ds="http://schemas.openxmlformats.org/officeDocument/2006/customXml" ds:itemID="{8D60027D-B63E-433E-BB56-64F598DA4B11}">
  <ds:schemaRefs/>
</ds:datastoreItem>
</file>

<file path=customXml/itemProps10.xml><?xml version="1.0" encoding="utf-8"?>
<ds:datastoreItem xmlns:ds="http://schemas.openxmlformats.org/officeDocument/2006/customXml" ds:itemID="{E592BBB8-4E80-3C45-BEE9-486ED596EB3C}">
  <ds:schemaRefs/>
</ds:datastoreItem>
</file>

<file path=customXml/itemProps11.xml><?xml version="1.0" encoding="utf-8"?>
<ds:datastoreItem xmlns:ds="http://schemas.openxmlformats.org/officeDocument/2006/customXml" ds:itemID="{EA0EFD7B-A280-45FB-AEC3-B703B28210D9}">
  <ds:schemaRefs/>
</ds:datastoreItem>
</file>

<file path=customXml/itemProps12.xml><?xml version="1.0" encoding="utf-8"?>
<ds:datastoreItem xmlns:ds="http://schemas.openxmlformats.org/officeDocument/2006/customXml" ds:itemID="{3B62FFE9-ED73-4F57-B7FD-1898883AC30C}">
  <ds:schemaRefs/>
</ds:datastoreItem>
</file>

<file path=customXml/itemProps13.xml><?xml version="1.0" encoding="utf-8"?>
<ds:datastoreItem xmlns:ds="http://schemas.openxmlformats.org/officeDocument/2006/customXml" ds:itemID="{32B4CE40-A540-46F0-A4B7-2503498DD8B0}">
  <ds:schemaRefs/>
</ds:datastoreItem>
</file>

<file path=customXml/itemProps14.xml><?xml version="1.0" encoding="utf-8"?>
<ds:datastoreItem xmlns:ds="http://schemas.openxmlformats.org/officeDocument/2006/customXml" ds:itemID="{CD69D8E4-3079-0947-A87B-18CDAB899542}">
  <ds:schemaRefs/>
</ds:datastoreItem>
</file>

<file path=customXml/itemProps15.xml><?xml version="1.0" encoding="utf-8"?>
<ds:datastoreItem xmlns:ds="http://schemas.openxmlformats.org/officeDocument/2006/customXml" ds:itemID="{034DD3E1-2858-4C70-BC3A-61FB10763B47}">
  <ds:schemaRefs/>
</ds:datastoreItem>
</file>

<file path=customXml/itemProps16.xml><?xml version="1.0" encoding="utf-8"?>
<ds:datastoreItem xmlns:ds="http://schemas.openxmlformats.org/officeDocument/2006/customXml" ds:itemID="{3E4381A6-8E2C-574D-B48E-536A53B18F66}">
  <ds:schemaRefs/>
</ds:datastoreItem>
</file>

<file path=customXml/itemProps17.xml><?xml version="1.0" encoding="utf-8"?>
<ds:datastoreItem xmlns:ds="http://schemas.openxmlformats.org/officeDocument/2006/customXml" ds:itemID="{FB3CBE98-0F50-4DCC-AB6D-9CE0DBAA75FF}">
  <ds:schemaRefs/>
</ds:datastoreItem>
</file>

<file path=customXml/itemProps18.xml><?xml version="1.0" encoding="utf-8"?>
<ds:datastoreItem xmlns:ds="http://schemas.openxmlformats.org/officeDocument/2006/customXml" ds:itemID="{5E726EAB-FE30-4F4D-A478-DE4759D9A12E}">
  <ds:schemaRefs/>
</ds:datastoreItem>
</file>

<file path=customXml/itemProps19.xml><?xml version="1.0" encoding="utf-8"?>
<ds:datastoreItem xmlns:ds="http://schemas.openxmlformats.org/officeDocument/2006/customXml" ds:itemID="{626BBCBB-1894-4E66-BA48-9E91CE3ACBA0}">
  <ds:schemaRefs/>
</ds:datastoreItem>
</file>

<file path=customXml/itemProps2.xml><?xml version="1.0" encoding="utf-8"?>
<ds:datastoreItem xmlns:ds="http://schemas.openxmlformats.org/officeDocument/2006/customXml" ds:itemID="{C1422F45-04DB-421D-8796-270006657806}">
  <ds:schemaRefs>
    <ds:schemaRef ds:uri="http://schemas.microsoft.com/office/2006/metadata/properties"/>
    <ds:schemaRef ds:uri="http://purl.org/dc/terms/"/>
    <ds:schemaRef ds:uri="http://schemas.openxmlformats.org/package/2006/metadata/core-properties"/>
    <ds:schemaRef ds:uri="0e00d59e-b0d2-4e67-be34-67e465b0fbed"/>
    <ds:schemaRef ds:uri="http://schemas.microsoft.com/office/2006/documentManagement/types"/>
    <ds:schemaRef ds:uri="http://schemas.microsoft.com/office/infopath/2007/PartnerControls"/>
    <ds:schemaRef ds:uri="http://purl.org/dc/elements/1.1/"/>
    <ds:schemaRef ds:uri="47fc58d8-9f4b-4bc8-b278-c3cb6f298023"/>
    <ds:schemaRef ds:uri="http://www.w3.org/XML/1998/namespace"/>
    <ds:schemaRef ds:uri="http://purl.org/dc/dcmitype/"/>
    <ds:schemaRef ds:uri="779f7773-5b16-460b-be9a-e10be11b395c"/>
  </ds:schemaRefs>
</ds:datastoreItem>
</file>

<file path=customXml/itemProps20.xml><?xml version="1.0" encoding="utf-8"?>
<ds:datastoreItem xmlns:ds="http://schemas.openxmlformats.org/officeDocument/2006/customXml" ds:itemID="{538A7E94-9A75-944B-BB53-DAD192A33F0F}">
  <ds:schemaRefs/>
</ds:datastoreItem>
</file>

<file path=customXml/itemProps21.xml><?xml version="1.0" encoding="utf-8"?>
<ds:datastoreItem xmlns:ds="http://schemas.openxmlformats.org/officeDocument/2006/customXml" ds:itemID="{BE35CB75-D316-A442-AF6F-E30B686305AD}">
  <ds:schemaRefs/>
</ds:datastoreItem>
</file>

<file path=customXml/itemProps22.xml><?xml version="1.0" encoding="utf-8"?>
<ds:datastoreItem xmlns:ds="http://schemas.openxmlformats.org/officeDocument/2006/customXml" ds:itemID="{DF3DA119-9F3B-B04F-B2CE-ED7B6150E810}">
  <ds:schemaRefs/>
</ds:datastoreItem>
</file>

<file path=customXml/itemProps23.xml><?xml version="1.0" encoding="utf-8"?>
<ds:datastoreItem xmlns:ds="http://schemas.openxmlformats.org/officeDocument/2006/customXml" ds:itemID="{47869D81-24A3-1649-A7BC-E604AE89024C}">
  <ds:schemaRefs/>
</ds:datastoreItem>
</file>

<file path=customXml/itemProps24.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5.xml><?xml version="1.0" encoding="utf-8"?>
<ds:datastoreItem xmlns:ds="http://schemas.openxmlformats.org/officeDocument/2006/customXml" ds:itemID="{0EC57229-3C66-4E28-BE75-EC4AA2288617}">
  <ds:schemaRefs/>
</ds:datastoreItem>
</file>

<file path=customXml/itemProps26.xml><?xml version="1.0" encoding="utf-8"?>
<ds:datastoreItem xmlns:ds="http://schemas.openxmlformats.org/officeDocument/2006/customXml" ds:itemID="{F444086E-23D4-43AE-9B84-AA7543534A61}">
  <ds:schemaRefs/>
</ds:datastoreItem>
</file>

<file path=customXml/itemProps27.xml><?xml version="1.0" encoding="utf-8"?>
<ds:datastoreItem xmlns:ds="http://schemas.openxmlformats.org/officeDocument/2006/customXml" ds:itemID="{77EBBC25-7217-6047-A6FE-6E3834623618}">
  <ds:schemaRefs/>
</ds:datastoreItem>
</file>

<file path=customXml/itemProps3.xml><?xml version="1.0" encoding="utf-8"?>
<ds:datastoreItem xmlns:ds="http://schemas.openxmlformats.org/officeDocument/2006/customXml" ds:itemID="{97E3BD22-8559-41C7-B32B-85AADBCE3220}">
  <ds:schemaRefs/>
</ds:datastoreItem>
</file>

<file path=customXml/itemProps4.xml><?xml version="1.0" encoding="utf-8"?>
<ds:datastoreItem xmlns:ds="http://schemas.openxmlformats.org/officeDocument/2006/customXml" ds:itemID="{7F6898E6-9ADD-4538-B0E5-FC21C8DB6903}">
  <ds:schemaRefs/>
</ds:datastoreItem>
</file>

<file path=customXml/itemProps5.xml><?xml version="1.0" encoding="utf-8"?>
<ds:datastoreItem xmlns:ds="http://schemas.openxmlformats.org/officeDocument/2006/customXml" ds:itemID="{118DC9FA-6E7A-134A-A4CB-DB7E25529BCD}">
  <ds:schemaRefs/>
</ds:datastoreItem>
</file>

<file path=customXml/itemProps6.xml><?xml version="1.0" encoding="utf-8"?>
<ds:datastoreItem xmlns:ds="http://schemas.openxmlformats.org/officeDocument/2006/customXml" ds:itemID="{FB378D73-682D-4B5C-B045-A467836EDC7E}">
  <ds:schemaRefs/>
</ds:datastoreItem>
</file>

<file path=customXml/itemProps7.xml><?xml version="1.0" encoding="utf-8"?>
<ds:datastoreItem xmlns:ds="http://schemas.openxmlformats.org/officeDocument/2006/customXml" ds:itemID="{74942575-2ABC-47D8-9C97-7AE8518FFE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9f7773-5b16-460b-be9a-e10be11b395c"/>
    <ds:schemaRef ds:uri="0e00d59e-b0d2-4e67-be34-67e465b0fb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A3EC6DE2-FD66-684A-AC9E-08E25388DBEF}">
  <ds:schemaRefs/>
</ds:datastoreItem>
</file>

<file path=customXml/itemProps9.xml><?xml version="1.0" encoding="utf-8"?>
<ds:datastoreItem xmlns:ds="http://schemas.openxmlformats.org/officeDocument/2006/customXml" ds:itemID="{CC49FFC8-2FF3-4057-96F0-3BCD1A4F0351}">
  <ds:schemaRefs/>
</ds:datastoreItem>
</file>

<file path=docProps/app.xml><?xml version="1.0" encoding="utf-8"?>
<Properties xmlns="http://schemas.openxmlformats.org/officeDocument/2006/extended-properties" xmlns:vt="http://schemas.openxmlformats.org/officeDocument/2006/docPropsVTypes">
  <Template>blank</Template>
  <TotalTime>344</TotalTime>
  <Words>1353</Words>
  <Application>Microsoft Office PowerPoint</Application>
  <PresentationFormat>Custom</PresentationFormat>
  <Paragraphs>69</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Wingdings</vt:lpstr>
      <vt:lpstr>Symbol</vt:lpstr>
      <vt:lpstr>Courier New</vt:lpstr>
      <vt:lpstr>Arial</vt:lpstr>
      <vt:lpstr>72 Brand Medium</vt:lpstr>
      <vt:lpstr>Roboto</vt:lpstr>
      <vt:lpstr>72 Brand</vt:lpstr>
      <vt:lpstr>Wingdings</vt:lpstr>
      <vt:lpstr>SAP Template 2023</vt:lpstr>
      <vt:lpstr>Data Analysis</vt:lpstr>
      <vt:lpstr>Four notebooks:</vt:lpstr>
      <vt:lpstr>Accuracy vs. Difficulty level</vt:lpstr>
      <vt:lpstr>Difficulty Analysis</vt:lpstr>
      <vt:lpstr>Difficulty Analysis</vt:lpstr>
      <vt:lpstr>Difficulty Analysis</vt:lpstr>
      <vt:lpstr>Difficulty Analysis</vt:lpstr>
      <vt:lpstr>Difficulty Analysis</vt:lpstr>
      <vt:lpstr>Difficulty Analysis</vt:lpstr>
      <vt:lpstr>Difficulty Analysis</vt:lpstr>
      <vt:lpstr>Difficulty analysis</vt:lpstr>
      <vt:lpstr>Accuracy Analysis</vt:lpstr>
      <vt:lpstr>Accuracy Analysis</vt:lpstr>
      <vt:lpstr>Accuracy Analysis</vt:lpstr>
      <vt:lpstr>Accuracy Analysis</vt:lpstr>
      <vt:lpstr>Accuracy Analysis</vt:lpstr>
      <vt:lpstr>Accuracy Analysis</vt:lpstr>
      <vt:lpstr>Accuracy Analysis</vt:lpstr>
      <vt:lpstr>Accuracy Analysis</vt:lpstr>
      <vt:lpstr>Summary Difficulty and Accuracy Analysis</vt:lpstr>
      <vt:lpstr>Prior Accuracy Analysis</vt:lpstr>
      <vt:lpstr>Prior Accuracy Analysis</vt:lpstr>
      <vt:lpstr>Prior Accuracy Analysis</vt:lpstr>
      <vt:lpstr>Prior Accuracy Analysis</vt:lpstr>
      <vt:lpstr>Prior Accuracy Analysis</vt:lpstr>
      <vt:lpstr>Prior Accuracy Analysis</vt:lpstr>
      <vt:lpstr>Prior Accuracy Analysis</vt:lpstr>
      <vt:lpstr>Prior Accuracy Analysis</vt:lpstr>
      <vt:lpstr>Prior Accuracy Analysis</vt:lpstr>
      <vt:lpstr>Temporal analysis</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subject/>
  <dc:creator>Medawar Dumandzic, Julieta</dc:creator>
  <cp:keywords>2023/16:9/white</cp:keywords>
  <dc:description/>
  <cp:lastModifiedBy>Medawar Dumandzic, Julieta</cp:lastModifiedBy>
  <cp:revision>2</cp:revision>
  <dcterms:created xsi:type="dcterms:W3CDTF">2024-04-08T16:17:47Z</dcterms:created>
  <dcterms:modified xsi:type="dcterms:W3CDTF">2024-04-12T14:57:48Z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0x010100AC4034B036C92A4A897F8A958DF51533</vt:lpwstr>
  </property>
  <property fmtid="{D5CDD505-2E9C-101B-9397-08002B2CF9AE}" pid="9" name="TemplafyTimeStamp">
    <vt:lpwstr>2023-10-17T07:10:10</vt:lpwstr>
  </property>
  <property fmtid="{D5CDD505-2E9C-101B-9397-08002B2CF9AE}" pid="10" name="TemplafyTenantId">
    <vt:lpwstr>sap</vt:lpwstr>
  </property>
  <property fmtid="{D5CDD505-2E9C-101B-9397-08002B2CF9AE}" pid="11" name="TemplafyTemplateId">
    <vt:lpwstr>743088030174412800</vt:lpwstr>
  </property>
  <property fmtid="{D5CDD505-2E9C-101B-9397-08002B2CF9AE}" pid="12" name="TemplafyUserProfileId">
    <vt:lpwstr>637653955260011855</vt:lpwstr>
  </property>
  <property fmtid="{D5CDD505-2E9C-101B-9397-08002B2CF9AE}" pid="13" name="TemplafyLanguageCode">
    <vt:lpwstr>en-US</vt:lpwstr>
  </property>
  <property fmtid="{D5CDD505-2E9C-101B-9397-08002B2CF9AE}" pid="14" name="TemplafyFromBlank">
    <vt:bool>false</vt:bool>
  </property>
</Properties>
</file>